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305"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embeddedFontLst>
    <p:embeddedFont>
      <p:font typeface="MS PGothic" panose="020B0600070205080204" pitchFamily="34" charset="-128"/>
      <p:regular r:id="rId52"/>
    </p:embeddedFont>
    <p:embeddedFont>
      <p:font typeface="Calibri" panose="020F0502020204030204" pitchFamily="34" charset="0"/>
      <p:regular r:id="rId53"/>
      <p:bold r:id="rId54"/>
      <p:italic r:id="rId55"/>
      <p:boldItalic r:id="rId56"/>
    </p:embeddedFont>
    <p:embeddedFont>
      <p:font typeface="IBM Plex Sans" panose="020B0503050203000203" pitchFamily="3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gUrVE790TMYfLFWtrou6aF4wkLE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好田駿成"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5"/>
  </p:normalViewPr>
  <p:slideViewPr>
    <p:cSldViewPr snapToGrid="0">
      <p:cViewPr varScale="1">
        <p:scale>
          <a:sx n="101" d="100"/>
          <a:sy n="101" d="100"/>
        </p:scale>
        <p:origin x="10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5-23T08:11:19.947" idx="1">
    <p:pos x="6000" y="0"/>
    <p:text>これいります？</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wBsVYW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6282432c1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46282432c1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5cd0705d8_1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g245cd0705d8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5cd0705d8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245cd0705d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45cd0705d8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245cd0705d8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48146c004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248146c004d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g248146c004d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ja-JP"/>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8146c004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248146c004d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g248146c004d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8146c004d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248146c004d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g248146c004d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48146c004d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248146c004d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248146c004d_0_2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48146c004d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248146c004d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48146c004d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248146c004d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48146c004d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48146c004d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248146c004d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248146c004d_0_2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ja-JP"/>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5cd0705d8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g245cd0705d8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3f357ab9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223f357ab9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g223f357ab9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ja-JP"/>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874511bc2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24874511bc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p:cSld name="Cover Slide">
    <p:spTree>
      <p:nvGrpSpPr>
        <p:cNvPr id="1" name="Shape 16"/>
        <p:cNvGrpSpPr/>
        <p:nvPr/>
      </p:nvGrpSpPr>
      <p:grpSpPr>
        <a:xfrm>
          <a:off x="0" y="0"/>
          <a:ext cx="0" cy="0"/>
          <a:chOff x="0" y="0"/>
          <a:chExt cx="0" cy="0"/>
        </a:xfrm>
      </p:grpSpPr>
      <p:sp>
        <p:nvSpPr>
          <p:cNvPr id="17" name="Google Shape;17;p42"/>
          <p:cNvSpPr txBox="1">
            <a:spLocks noGrp="1"/>
          </p:cNvSpPr>
          <p:nvPr>
            <p:ph type="title"/>
          </p:nvPr>
        </p:nvSpPr>
        <p:spPr>
          <a:xfrm>
            <a:off x="304800" y="2420888"/>
            <a:ext cx="8311245" cy="100811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200"/>
              <a:buFont typeface="Arial"/>
              <a:buNone/>
              <a:defRPr sz="3200" b="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 name="Google Shape;18;p42"/>
          <p:cNvPicPr preferRelativeResize="0"/>
          <p:nvPr/>
        </p:nvPicPr>
        <p:blipFill rotWithShape="1">
          <a:blip r:embed="rId2">
            <a:alphaModFix/>
          </a:blip>
          <a:srcRect/>
          <a:stretch/>
        </p:blipFill>
        <p:spPr>
          <a:xfrm>
            <a:off x="9443974" y="4350713"/>
            <a:ext cx="1671172" cy="1499035"/>
          </a:xfrm>
          <a:prstGeom prst="rect">
            <a:avLst/>
          </a:prstGeom>
          <a:noFill/>
          <a:ln>
            <a:noFill/>
          </a:ln>
        </p:spPr>
      </p:pic>
      <p:sp>
        <p:nvSpPr>
          <p:cNvPr id="19" name="Google Shape;19;p42"/>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
        <p:nvSpPr>
          <p:cNvPr id="20" name="Google Shape;20;p42"/>
          <p:cNvSpPr txBox="1">
            <a:spLocks noGrp="1"/>
          </p:cNvSpPr>
          <p:nvPr>
            <p:ph type="body" idx="1"/>
          </p:nvPr>
        </p:nvSpPr>
        <p:spPr>
          <a:xfrm>
            <a:off x="695324" y="3789363"/>
            <a:ext cx="6408787" cy="4317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67"/>
              </a:spcBef>
              <a:spcAft>
                <a:spcPts val="0"/>
              </a:spcAft>
              <a:buClr>
                <a:schemeClr val="dk1"/>
              </a:buClr>
              <a:buSzPts val="1800"/>
              <a:buNone/>
              <a:defRPr/>
            </a:lvl1pPr>
            <a:lvl2pPr marL="914400" lvl="1" indent="-342900" algn="l">
              <a:lnSpc>
                <a:spcPct val="100000"/>
              </a:lnSpc>
              <a:spcBef>
                <a:spcPts val="1467"/>
              </a:spcBef>
              <a:spcAft>
                <a:spcPts val="0"/>
              </a:spcAft>
              <a:buClr>
                <a:schemeClr val="dk1"/>
              </a:buClr>
              <a:buSzPts val="1800"/>
              <a:buChar char="–"/>
              <a:defRPr/>
            </a:lvl2pPr>
            <a:lvl3pPr marL="1371600" lvl="2" indent="-342900" algn="l">
              <a:lnSpc>
                <a:spcPct val="100000"/>
              </a:lnSpc>
              <a:spcBef>
                <a:spcPts val="1467"/>
              </a:spcBef>
              <a:spcAft>
                <a:spcPts val="0"/>
              </a:spcAft>
              <a:buClr>
                <a:schemeClr val="dk1"/>
              </a:buClr>
              <a:buSzPts val="1800"/>
              <a:buChar char="•"/>
              <a:defRPr/>
            </a:lvl3pPr>
            <a:lvl4pPr marL="1828800" lvl="3" indent="-342900" algn="l">
              <a:lnSpc>
                <a:spcPct val="100000"/>
              </a:lnSpc>
              <a:spcBef>
                <a:spcPts val="1467"/>
              </a:spcBef>
              <a:spcAft>
                <a:spcPts val="0"/>
              </a:spcAft>
              <a:buClr>
                <a:schemeClr val="dk1"/>
              </a:buClr>
              <a:buSzPts val="1800"/>
              <a:buChar char="–"/>
              <a:defRPr/>
            </a:lvl4pPr>
            <a:lvl5pPr marL="2286000" lvl="4" indent="-342900" algn="l">
              <a:lnSpc>
                <a:spcPct val="100000"/>
              </a:lnSpc>
              <a:spcBef>
                <a:spcPts val="1467"/>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43"/>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pic>
        <p:nvPicPr>
          <p:cNvPr id="23" name="Google Shape;23;p43"/>
          <p:cNvPicPr preferRelativeResize="0"/>
          <p:nvPr/>
        </p:nvPicPr>
        <p:blipFill rotWithShape="1">
          <a:blip r:embed="rId2">
            <a:alphaModFix/>
          </a:blip>
          <a:srcRect/>
          <a:stretch/>
        </p:blipFill>
        <p:spPr>
          <a:xfrm>
            <a:off x="11008250" y="141778"/>
            <a:ext cx="394657" cy="354007"/>
          </a:xfrm>
          <a:prstGeom prst="rect">
            <a:avLst/>
          </a:prstGeom>
          <a:noFill/>
          <a:ln>
            <a:noFill/>
          </a:ln>
        </p:spPr>
      </p:pic>
      <p:sp>
        <p:nvSpPr>
          <p:cNvPr id="24" name="Google Shape;24;p43"/>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2F4DFF"/>
              </a:buClr>
              <a:buSzPts val="2800"/>
              <a:buFont typeface="Arial"/>
              <a:buNone/>
              <a:defRPr sz="2800" b="1" i="0">
                <a:solidFill>
                  <a:srgbClr val="2F4D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3"/>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67"/>
              </a:spcBef>
              <a:spcAft>
                <a:spcPts val="0"/>
              </a:spcAft>
              <a:buClr>
                <a:schemeClr val="dk1"/>
              </a:buClr>
              <a:buSzPts val="1800"/>
              <a:buNone/>
              <a:defRPr/>
            </a:lvl1pPr>
            <a:lvl2pPr marL="914400" lvl="1" indent="-342900" algn="l">
              <a:lnSpc>
                <a:spcPct val="100000"/>
              </a:lnSpc>
              <a:spcBef>
                <a:spcPts val="1467"/>
              </a:spcBef>
              <a:spcAft>
                <a:spcPts val="0"/>
              </a:spcAft>
              <a:buClr>
                <a:schemeClr val="dk1"/>
              </a:buClr>
              <a:buSzPts val="1800"/>
              <a:buChar char="–"/>
              <a:defRPr/>
            </a:lvl2pPr>
            <a:lvl3pPr marL="1371600" lvl="2" indent="-342900" algn="l">
              <a:lnSpc>
                <a:spcPct val="100000"/>
              </a:lnSpc>
              <a:spcBef>
                <a:spcPts val="1467"/>
              </a:spcBef>
              <a:spcAft>
                <a:spcPts val="0"/>
              </a:spcAft>
              <a:buClr>
                <a:schemeClr val="dk1"/>
              </a:buClr>
              <a:buSzPts val="1800"/>
              <a:buChar char="•"/>
              <a:defRPr/>
            </a:lvl3pPr>
            <a:lvl4pPr marL="1828800" lvl="3" indent="-342900" algn="l">
              <a:lnSpc>
                <a:spcPct val="100000"/>
              </a:lnSpc>
              <a:spcBef>
                <a:spcPts val="1467"/>
              </a:spcBef>
              <a:spcAft>
                <a:spcPts val="0"/>
              </a:spcAft>
              <a:buClr>
                <a:schemeClr val="dk1"/>
              </a:buClr>
              <a:buSzPts val="1800"/>
              <a:buChar char="–"/>
              <a:defRPr/>
            </a:lvl4pPr>
            <a:lvl5pPr marL="2286000" lvl="4" indent="-342900" algn="l">
              <a:lnSpc>
                <a:spcPct val="100000"/>
              </a:lnSpc>
              <a:spcBef>
                <a:spcPts val="1467"/>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6"/>
        <p:cNvGrpSpPr/>
        <p:nvPr/>
      </p:nvGrpSpPr>
      <p:grpSpPr>
        <a:xfrm>
          <a:off x="0" y="0"/>
          <a:ext cx="0" cy="0"/>
          <a:chOff x="0" y="0"/>
          <a:chExt cx="0" cy="0"/>
        </a:xfrm>
      </p:grpSpPr>
      <p:sp>
        <p:nvSpPr>
          <p:cNvPr id="27" name="Google Shape;27;p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p4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9" name="Google Shape;29;p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bm sign-off">
  <p:cSld name="ibm sign-off">
    <p:spTree>
      <p:nvGrpSpPr>
        <p:cNvPr id="1" name="Shape 32"/>
        <p:cNvGrpSpPr/>
        <p:nvPr/>
      </p:nvGrpSpPr>
      <p:grpSpPr>
        <a:xfrm>
          <a:off x="0" y="0"/>
          <a:ext cx="0" cy="0"/>
          <a:chOff x="0" y="0"/>
          <a:chExt cx="0" cy="0"/>
        </a:xfrm>
      </p:grpSpPr>
      <p:sp>
        <p:nvSpPr>
          <p:cNvPr id="33" name="Google Shape;33;p44"/>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title">
  <p:cSld name="content-title">
    <p:spTree>
      <p:nvGrpSpPr>
        <p:cNvPr id="1" name="Shape 34"/>
        <p:cNvGrpSpPr/>
        <p:nvPr/>
      </p:nvGrpSpPr>
      <p:grpSpPr>
        <a:xfrm>
          <a:off x="0" y="0"/>
          <a:ext cx="0" cy="0"/>
          <a:chOff x="0" y="0"/>
          <a:chExt cx="0" cy="0"/>
        </a:xfrm>
      </p:grpSpPr>
      <p:sp>
        <p:nvSpPr>
          <p:cNvPr id="35" name="Google Shape;35;p45"/>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pic>
        <p:nvPicPr>
          <p:cNvPr id="36" name="Google Shape;36;p45"/>
          <p:cNvPicPr preferRelativeResize="0"/>
          <p:nvPr/>
        </p:nvPicPr>
        <p:blipFill rotWithShape="1">
          <a:blip r:embed="rId2">
            <a:alphaModFix/>
          </a:blip>
          <a:srcRect/>
          <a:stretch/>
        </p:blipFill>
        <p:spPr>
          <a:xfrm>
            <a:off x="11008250" y="141778"/>
            <a:ext cx="394657" cy="354007"/>
          </a:xfrm>
          <a:prstGeom prst="rect">
            <a:avLst/>
          </a:prstGeom>
          <a:noFill/>
          <a:ln>
            <a:noFill/>
          </a:ln>
        </p:spPr>
      </p:pic>
      <p:sp>
        <p:nvSpPr>
          <p:cNvPr id="37" name="Google Shape;37;p45"/>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2F4DFF"/>
              </a:buClr>
              <a:buSzPts val="2800"/>
              <a:buFont typeface="Arial"/>
              <a:buNone/>
              <a:defRPr sz="2800" b="1" i="0">
                <a:solidFill>
                  <a:srgbClr val="2F4D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cxnSp>
        <p:nvCxnSpPr>
          <p:cNvPr id="39" name="Google Shape;39;g248146c004d_0_219"/>
          <p:cNvCxnSpPr/>
          <p:nvPr/>
        </p:nvCxnSpPr>
        <p:spPr>
          <a:xfrm>
            <a:off x="9343647" y="4235850"/>
            <a:ext cx="749700" cy="0"/>
          </a:xfrm>
          <a:prstGeom prst="straightConnector1">
            <a:avLst/>
          </a:prstGeom>
          <a:noFill/>
          <a:ln w="76200" cap="flat" cmpd="sng">
            <a:solidFill>
              <a:schemeClr val="lt2"/>
            </a:solidFill>
            <a:prstDash val="solid"/>
            <a:round/>
            <a:headEnd type="none" w="sm" len="sm"/>
            <a:tailEnd type="none" w="sm" len="sm"/>
          </a:ln>
        </p:spPr>
      </p:cxnSp>
      <p:cxnSp>
        <p:nvCxnSpPr>
          <p:cNvPr id="40" name="Google Shape;40;g248146c004d_0_219"/>
          <p:cNvCxnSpPr/>
          <p:nvPr/>
        </p:nvCxnSpPr>
        <p:spPr>
          <a:xfrm>
            <a:off x="2100047" y="4211002"/>
            <a:ext cx="749700" cy="0"/>
          </a:xfrm>
          <a:prstGeom prst="straightConnector1">
            <a:avLst/>
          </a:prstGeom>
          <a:noFill/>
          <a:ln w="76200" cap="flat" cmpd="sng">
            <a:solidFill>
              <a:schemeClr val="lt2"/>
            </a:solidFill>
            <a:prstDash val="solid"/>
            <a:round/>
            <a:headEnd type="none" w="sm" len="sm"/>
            <a:tailEnd type="none" w="sm" len="sm"/>
          </a:ln>
        </p:spPr>
      </p:cxnSp>
      <p:grpSp>
        <p:nvGrpSpPr>
          <p:cNvPr id="41" name="Google Shape;41;g248146c004d_0_219"/>
          <p:cNvGrpSpPr/>
          <p:nvPr/>
        </p:nvGrpSpPr>
        <p:grpSpPr>
          <a:xfrm>
            <a:off x="1338859" y="1362666"/>
            <a:ext cx="9515557" cy="203195"/>
            <a:chOff x="1346429" y="1011300"/>
            <a:chExt cx="6452100" cy="152400"/>
          </a:xfrm>
        </p:grpSpPr>
        <p:cxnSp>
          <p:nvCxnSpPr>
            <p:cNvPr id="42" name="Google Shape;42;g248146c004d_0_219"/>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43" name="Google Shape;43;g248146c004d_0_219"/>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44" name="Google Shape;44;g248146c004d_0_219"/>
          <p:cNvGrpSpPr/>
          <p:nvPr/>
        </p:nvGrpSpPr>
        <p:grpSpPr>
          <a:xfrm>
            <a:off x="1338868" y="5292001"/>
            <a:ext cx="9515557" cy="203195"/>
            <a:chOff x="1346435" y="3969088"/>
            <a:chExt cx="6452100" cy="152400"/>
          </a:xfrm>
        </p:grpSpPr>
        <p:cxnSp>
          <p:nvCxnSpPr>
            <p:cNvPr id="45" name="Google Shape;45;g248146c004d_0_219"/>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46" name="Google Shape;46;g248146c004d_0_219"/>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47" name="Google Shape;47;g248146c004d_0_219"/>
          <p:cNvSpPr txBox="1">
            <a:spLocks noGrp="1"/>
          </p:cNvSpPr>
          <p:nvPr>
            <p:ph type="ctrTitle"/>
          </p:nvPr>
        </p:nvSpPr>
        <p:spPr>
          <a:xfrm>
            <a:off x="1338867" y="2335685"/>
            <a:ext cx="9515700" cy="13632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48" name="Google Shape;48;g248146c004d_0_219"/>
          <p:cNvSpPr txBox="1">
            <a:spLocks noGrp="1"/>
          </p:cNvSpPr>
          <p:nvPr>
            <p:ph type="subTitle" idx="1"/>
          </p:nvPr>
        </p:nvSpPr>
        <p:spPr>
          <a:xfrm>
            <a:off x="2849633" y="3800052"/>
            <a:ext cx="6494100" cy="1056900"/>
          </a:xfrm>
          <a:prstGeom prst="rect">
            <a:avLst/>
          </a:prstGeom>
          <a:noFill/>
          <a:ln>
            <a:noFill/>
          </a:ln>
        </p:spPr>
        <p:txBody>
          <a:bodyPr spcFirstLastPara="1" wrap="square" lIns="0" tIns="0" rIns="0" bIns="0" anchor="t" anchorCtr="0">
            <a:noAutofit/>
          </a:bodyPr>
          <a:lstStyle>
            <a:lvl1pPr lvl="0" algn="ctr">
              <a:lnSpc>
                <a:spcPct val="100000"/>
              </a:lnSpc>
              <a:spcBef>
                <a:spcPts val="1467"/>
              </a:spcBef>
              <a:spcAft>
                <a:spcPts val="0"/>
              </a:spcAft>
              <a:buSzPts val="3200"/>
              <a:buNone/>
              <a:defRPr sz="3200"/>
            </a:lvl1pPr>
            <a:lvl2pPr lvl="1" algn="ctr">
              <a:lnSpc>
                <a:spcPct val="100000"/>
              </a:lnSpc>
              <a:spcBef>
                <a:spcPts val="1467"/>
              </a:spcBef>
              <a:spcAft>
                <a:spcPts val="0"/>
              </a:spcAft>
              <a:buSzPts val="3200"/>
              <a:buNone/>
              <a:defRPr sz="3200"/>
            </a:lvl2pPr>
            <a:lvl3pPr lvl="2" algn="ctr">
              <a:lnSpc>
                <a:spcPct val="100000"/>
              </a:lnSpc>
              <a:spcBef>
                <a:spcPts val="1467"/>
              </a:spcBef>
              <a:spcAft>
                <a:spcPts val="0"/>
              </a:spcAft>
              <a:buSzPts val="3200"/>
              <a:buNone/>
              <a:defRPr sz="3200"/>
            </a:lvl3pPr>
            <a:lvl4pPr lvl="3" algn="ctr">
              <a:lnSpc>
                <a:spcPct val="100000"/>
              </a:lnSpc>
              <a:spcBef>
                <a:spcPts val="1467"/>
              </a:spcBef>
              <a:spcAft>
                <a:spcPts val="0"/>
              </a:spcAft>
              <a:buSzPts val="3200"/>
              <a:buNone/>
              <a:defRPr sz="3200"/>
            </a:lvl4pPr>
            <a:lvl5pPr lvl="4" algn="ctr">
              <a:lnSpc>
                <a:spcPct val="100000"/>
              </a:lnSpc>
              <a:spcBef>
                <a:spcPts val="1467"/>
              </a:spcBef>
              <a:spcAft>
                <a:spcPts val="0"/>
              </a:spcAft>
              <a:buSzPts val="3200"/>
              <a:buNone/>
              <a:defRPr sz="3200"/>
            </a:lvl5pPr>
            <a:lvl6pPr lvl="5" algn="ctr">
              <a:lnSpc>
                <a:spcPct val="100000"/>
              </a:lnSpc>
              <a:spcBef>
                <a:spcPts val="533"/>
              </a:spcBef>
              <a:spcAft>
                <a:spcPts val="0"/>
              </a:spcAft>
              <a:buSzPts val="3200"/>
              <a:buNone/>
              <a:defRPr sz="3200"/>
            </a:lvl6pPr>
            <a:lvl7pPr lvl="6" algn="ctr">
              <a:lnSpc>
                <a:spcPct val="100000"/>
              </a:lnSpc>
              <a:spcBef>
                <a:spcPts val="533"/>
              </a:spcBef>
              <a:spcAft>
                <a:spcPts val="0"/>
              </a:spcAft>
              <a:buSzPts val="3200"/>
              <a:buNone/>
              <a:defRPr sz="3200"/>
            </a:lvl7pPr>
            <a:lvl8pPr lvl="7" algn="ctr">
              <a:lnSpc>
                <a:spcPct val="100000"/>
              </a:lnSpc>
              <a:spcBef>
                <a:spcPts val="533"/>
              </a:spcBef>
              <a:spcAft>
                <a:spcPts val="0"/>
              </a:spcAft>
              <a:buSzPts val="3200"/>
              <a:buNone/>
              <a:defRPr sz="3200"/>
            </a:lvl8pPr>
            <a:lvl9pPr lvl="8" algn="ctr">
              <a:lnSpc>
                <a:spcPct val="100000"/>
              </a:lnSpc>
              <a:spcBef>
                <a:spcPts val="533"/>
              </a:spcBef>
              <a:spcAft>
                <a:spcPts val="0"/>
              </a:spcAft>
              <a:buSzPts val="3200"/>
              <a:buNone/>
              <a:defRPr sz="3200"/>
            </a:lvl9pPr>
          </a:lstStyle>
          <a:p>
            <a:endParaRPr/>
          </a:p>
        </p:txBody>
      </p:sp>
      <p:sp>
        <p:nvSpPr>
          <p:cNvPr id="49" name="Google Shape;49;g248146c004d_0_21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g248146c004d_0_231"/>
          <p:cNvSpPr/>
          <p:nvPr/>
        </p:nvSpPr>
        <p:spPr>
          <a:xfrm>
            <a:off x="-100" y="6727600"/>
            <a:ext cx="12192000" cy="1305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g248146c004d_0_231"/>
          <p:cNvSpPr txBox="1">
            <a:spLocks noGrp="1"/>
          </p:cNvSpPr>
          <p:nvPr>
            <p:ph type="title"/>
          </p:nvPr>
        </p:nvSpPr>
        <p:spPr>
          <a:xfrm>
            <a:off x="415600" y="593367"/>
            <a:ext cx="11360700" cy="943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48146c004d_0_231"/>
          <p:cNvSpPr txBox="1">
            <a:spLocks noGrp="1"/>
          </p:cNvSpPr>
          <p:nvPr>
            <p:ph type="body" idx="1"/>
          </p:nvPr>
        </p:nvSpPr>
        <p:spPr>
          <a:xfrm>
            <a:off x="415600" y="1688433"/>
            <a:ext cx="11360700" cy="4403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467"/>
              </a:spcBef>
              <a:spcAft>
                <a:spcPts val="0"/>
              </a:spcAft>
              <a:buSzPts val="1867"/>
              <a:buNone/>
              <a:defRPr/>
            </a:lvl1pPr>
            <a:lvl2pPr marL="914400" lvl="1" indent="-347154" algn="l">
              <a:lnSpc>
                <a:spcPct val="100000"/>
              </a:lnSpc>
              <a:spcBef>
                <a:spcPts val="1467"/>
              </a:spcBef>
              <a:spcAft>
                <a:spcPts val="0"/>
              </a:spcAft>
              <a:buSzPts val="1867"/>
              <a:buChar char="–"/>
              <a:defRPr/>
            </a:lvl2pPr>
            <a:lvl3pPr marL="1371600" lvl="2" indent="-347154" algn="l">
              <a:lnSpc>
                <a:spcPct val="100000"/>
              </a:lnSpc>
              <a:spcBef>
                <a:spcPts val="1467"/>
              </a:spcBef>
              <a:spcAft>
                <a:spcPts val="0"/>
              </a:spcAft>
              <a:buSzPts val="1867"/>
              <a:buChar char="•"/>
              <a:defRPr/>
            </a:lvl3pPr>
            <a:lvl4pPr marL="1828800" lvl="3" indent="-347154" algn="l">
              <a:lnSpc>
                <a:spcPct val="100000"/>
              </a:lnSpc>
              <a:spcBef>
                <a:spcPts val="1467"/>
              </a:spcBef>
              <a:spcAft>
                <a:spcPts val="0"/>
              </a:spcAft>
              <a:buSzPts val="1867"/>
              <a:buChar char="–"/>
              <a:defRPr/>
            </a:lvl4pPr>
            <a:lvl5pPr marL="2286000" lvl="4" indent="-347154" algn="l">
              <a:lnSpc>
                <a:spcPct val="100000"/>
              </a:lnSpc>
              <a:spcBef>
                <a:spcPts val="1467"/>
              </a:spcBef>
              <a:spcAft>
                <a:spcPts val="0"/>
              </a:spcAft>
              <a:buSzPts val="1867"/>
              <a:buChar char="»"/>
              <a:defRPr/>
            </a:lvl5pPr>
            <a:lvl6pPr marL="2743200" lvl="5" indent="-397954" algn="l">
              <a:lnSpc>
                <a:spcPct val="100000"/>
              </a:lnSpc>
              <a:spcBef>
                <a:spcPts val="533"/>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4" name="Google Shape;54;g248146c004d_0_231"/>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g248146c004d_0_236"/>
          <p:cNvSpPr/>
          <p:nvPr/>
        </p:nvSpPr>
        <p:spPr>
          <a:xfrm>
            <a:off x="-67" y="3429200"/>
            <a:ext cx="12192000" cy="34287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248146c004d_0_236"/>
          <p:cNvSpPr txBox="1">
            <a:spLocks noGrp="1"/>
          </p:cNvSpPr>
          <p:nvPr>
            <p:ph type="title"/>
          </p:nvPr>
        </p:nvSpPr>
        <p:spPr>
          <a:xfrm>
            <a:off x="415600" y="1086400"/>
            <a:ext cx="11428500" cy="12561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32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 name="Google Shape;58;g248146c004d_0_23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304800" y="775862"/>
            <a:ext cx="5486400" cy="5480498"/>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6400800" y="764704"/>
            <a:ext cx="5486400" cy="5491656"/>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467"/>
              </a:spcBef>
              <a:spcAft>
                <a:spcPts val="0"/>
              </a:spcAft>
              <a:buClr>
                <a:schemeClr val="dk1"/>
              </a:buClr>
              <a:buSzPts val="1867"/>
              <a:buFont typeface="Arial"/>
              <a:buNone/>
              <a:defRPr sz="1867" b="0" i="0" u="none" strike="noStrike" cap="none">
                <a:solidFill>
                  <a:schemeClr val="dk1"/>
                </a:solidFill>
                <a:latin typeface="Arial"/>
                <a:ea typeface="Arial"/>
                <a:cs typeface="Arial"/>
                <a:sym typeface="Arial"/>
              </a:defRPr>
            </a:lvl1pPr>
            <a:lvl2pPr marL="914400" marR="0" lvl="1" indent="-347154" algn="l" rtl="0">
              <a:lnSpc>
                <a:spcPct val="100000"/>
              </a:lnSpc>
              <a:spcBef>
                <a:spcPts val="1467"/>
              </a:spcBef>
              <a:spcAft>
                <a:spcPts val="0"/>
              </a:spcAft>
              <a:buClr>
                <a:schemeClr val="dk1"/>
              </a:buClr>
              <a:buSzPts val="1867"/>
              <a:buFont typeface="Arial"/>
              <a:buChar char="–"/>
              <a:defRPr sz="1867" b="0" i="0" u="none" strike="noStrike" cap="none">
                <a:solidFill>
                  <a:schemeClr val="dk1"/>
                </a:solidFill>
                <a:latin typeface="Arial"/>
                <a:ea typeface="Arial"/>
                <a:cs typeface="Arial"/>
                <a:sym typeface="Arial"/>
              </a:defRPr>
            </a:lvl2pPr>
            <a:lvl3pPr marL="1371600" marR="0" lvl="2" indent="-347154" algn="l" rtl="0">
              <a:lnSpc>
                <a:spcPct val="100000"/>
              </a:lnSpc>
              <a:spcBef>
                <a:spcPts val="1467"/>
              </a:spcBef>
              <a:spcAft>
                <a:spcPts val="0"/>
              </a:spcAft>
              <a:buClr>
                <a:schemeClr val="dk1"/>
              </a:buClr>
              <a:buSzPts val="1867"/>
              <a:buFont typeface="Arial"/>
              <a:buChar char="•"/>
              <a:defRPr sz="1867" b="0" i="0" u="none" strike="noStrike" cap="none">
                <a:solidFill>
                  <a:schemeClr val="dk1"/>
                </a:solidFill>
                <a:latin typeface="Arial"/>
                <a:ea typeface="Arial"/>
                <a:cs typeface="Arial"/>
                <a:sym typeface="Arial"/>
              </a:defRPr>
            </a:lvl3pPr>
            <a:lvl4pPr marL="1828800" marR="0" lvl="3" indent="-347154" algn="l" rtl="0">
              <a:lnSpc>
                <a:spcPct val="100000"/>
              </a:lnSpc>
              <a:spcBef>
                <a:spcPts val="1467"/>
              </a:spcBef>
              <a:spcAft>
                <a:spcPts val="0"/>
              </a:spcAft>
              <a:buClr>
                <a:schemeClr val="dk1"/>
              </a:buClr>
              <a:buSzPts val="1867"/>
              <a:buFont typeface="Arial"/>
              <a:buChar char="–"/>
              <a:defRPr sz="1867" b="0" i="0" u="none" strike="noStrike" cap="none">
                <a:solidFill>
                  <a:schemeClr val="dk1"/>
                </a:solidFill>
                <a:latin typeface="Arial"/>
                <a:ea typeface="Arial"/>
                <a:cs typeface="Arial"/>
                <a:sym typeface="Arial"/>
              </a:defRPr>
            </a:lvl4pPr>
            <a:lvl5pPr marL="2286000" marR="0" lvl="4" indent="-347154" algn="l" rtl="0">
              <a:lnSpc>
                <a:spcPct val="100000"/>
              </a:lnSpc>
              <a:spcBef>
                <a:spcPts val="1467"/>
              </a:spcBef>
              <a:spcAft>
                <a:spcPts val="0"/>
              </a:spcAft>
              <a:buClr>
                <a:schemeClr val="dk1"/>
              </a:buClr>
              <a:buSzPts val="1867"/>
              <a:buFont typeface="Arial"/>
              <a:buChar char="»"/>
              <a:defRPr sz="18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IBM Plex Sans"/>
                <a:ea typeface="IBM Plex Sans"/>
                <a:cs typeface="IBM Plex Sans"/>
                <a:sym typeface="IBM Plex Sans"/>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IBM Plex Sans"/>
                <a:ea typeface="IBM Plex Sans"/>
                <a:cs typeface="IBM Plex Sans"/>
                <a:sym typeface="IBM Plex Sans"/>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IBM Plex Sans"/>
                <a:ea typeface="IBM Plex Sans"/>
                <a:cs typeface="IBM Plex Sans"/>
                <a:sym typeface="IBM Plex Sans"/>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IBM Plex Sans"/>
                <a:ea typeface="IBM Plex Sans"/>
                <a:cs typeface="IBM Plex Sans"/>
                <a:sym typeface="IBM Plex Sans"/>
              </a:defRPr>
            </a:lvl9pPr>
          </a:lstStyle>
          <a:p>
            <a:endParaRPr/>
          </a:p>
        </p:txBody>
      </p:sp>
      <p:sp>
        <p:nvSpPr>
          <p:cNvPr id="12" name="Google Shape;12;p41"/>
          <p:cNvSpPr txBox="1"/>
          <p:nvPr/>
        </p:nvSpPr>
        <p:spPr>
          <a:xfrm>
            <a:off x="30381" y="6549053"/>
            <a:ext cx="2024450" cy="288147"/>
          </a:xfrm>
          <a:prstGeom prst="rect">
            <a:avLst/>
          </a:prstGeom>
          <a:noFill/>
          <a:ln>
            <a:noFill/>
          </a:ln>
        </p:spPr>
        <p:txBody>
          <a:bodyPr spcFirstLastPara="1" wrap="square" lIns="91425" tIns="36000" rIns="91425" bIns="3600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chemeClr val="dk1"/>
                </a:solidFill>
                <a:latin typeface="MS PGothic"/>
                <a:ea typeface="MS PGothic"/>
                <a:cs typeface="MS PGothic"/>
                <a:sym typeface="MS PGothic"/>
              </a:rPr>
              <a:t>©️</a:t>
            </a:r>
            <a:r>
              <a:rPr lang="ja-JP" sz="1100" b="0" i="0" u="none" strike="noStrike" cap="none">
                <a:solidFill>
                  <a:schemeClr val="dk1"/>
                </a:solidFill>
                <a:latin typeface="Arial"/>
                <a:ea typeface="Arial"/>
                <a:cs typeface="Arial"/>
                <a:sym typeface="Arial"/>
              </a:rPr>
              <a:t>2023 慶應義塾大学AIC</a:t>
            </a:r>
            <a:endParaRPr sz="1100" b="0" i="0" u="none" strike="noStrike" cap="none">
              <a:solidFill>
                <a:schemeClr val="dk1"/>
              </a:solidFill>
              <a:latin typeface="Arial"/>
              <a:ea typeface="Arial"/>
              <a:cs typeface="Arial"/>
              <a:sym typeface="Arial"/>
            </a:endParaRPr>
          </a:p>
        </p:txBody>
      </p:sp>
      <p:sp>
        <p:nvSpPr>
          <p:cNvPr id="13" name="Google Shape;13;p41"/>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cxnSp>
        <p:nvCxnSpPr>
          <p:cNvPr id="14" name="Google Shape;14;p41"/>
          <p:cNvCxnSpPr/>
          <p:nvPr/>
        </p:nvCxnSpPr>
        <p:spPr>
          <a:xfrm>
            <a:off x="304800" y="696496"/>
            <a:ext cx="11582400" cy="0"/>
          </a:xfrm>
          <a:prstGeom prst="straightConnector1">
            <a:avLst/>
          </a:prstGeom>
          <a:noFill/>
          <a:ln w="9525" cap="flat" cmpd="sng">
            <a:solidFill>
              <a:schemeClr val="dk1"/>
            </a:solidFill>
            <a:prstDash val="solid"/>
            <a:round/>
            <a:headEnd type="none" w="sm" len="sm"/>
            <a:tailEnd type="none" w="sm" len="sm"/>
          </a:ln>
        </p:spPr>
      </p:cxnSp>
      <p:pic>
        <p:nvPicPr>
          <p:cNvPr id="15" name="Google Shape;15;p41" descr="テキスト&#10;&#10;自動的に生成された説明"/>
          <p:cNvPicPr preferRelativeResize="0"/>
          <p:nvPr/>
        </p:nvPicPr>
        <p:blipFill rotWithShape="1">
          <a:blip r:embed="rId10">
            <a:alphaModFix/>
          </a:blip>
          <a:srcRect/>
          <a:stretch/>
        </p:blipFill>
        <p:spPr>
          <a:xfrm>
            <a:off x="9912424" y="113201"/>
            <a:ext cx="2027468" cy="5491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o.mo-t.com/service" TargetMode="External"/><Relationship Id="rId5" Type="http://schemas.openxmlformats.org/officeDocument/2006/relationships/image" Target="../media/image15.png"/><Relationship Id="rId4" Type="http://schemas.openxmlformats.org/officeDocument/2006/relationships/hyperlink" Target="https://lab.mo-t.com/blog/curation-ai-reserv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techblog.yahoo.co.jp/entry/202305083042206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jp/blogs/news/20200701-aws-datalake-handson-semino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loud.google.com/architecture/marketing-data-warehouse-on-gcp?hl=ja"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databricks.com/jp/product/data-lakehous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title"/>
          </p:nvPr>
        </p:nvSpPr>
        <p:spPr>
          <a:xfrm>
            <a:off x="304800" y="2420888"/>
            <a:ext cx="8311245" cy="100811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800"/>
              <a:buFont typeface="Arial"/>
              <a:buNone/>
            </a:pPr>
            <a:r>
              <a:rPr lang="ja-JP" sz="2800"/>
              <a:t>   第 1 回</a:t>
            </a:r>
            <a:br>
              <a:rPr lang="ja-JP" sz="2400"/>
            </a:br>
            <a:r>
              <a:rPr lang="ja-JP"/>
              <a:t>【データ活用 入門】</a:t>
            </a:r>
            <a:endParaRPr/>
          </a:p>
        </p:txBody>
      </p:sp>
      <p:sp>
        <p:nvSpPr>
          <p:cNvPr id="64" name="Google Shape;64;p1"/>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a:t>
            </a:fld>
            <a:endParaRPr/>
          </a:p>
        </p:txBody>
      </p:sp>
      <p:sp>
        <p:nvSpPr>
          <p:cNvPr id="65" name="Google Shape;65;p1"/>
          <p:cNvSpPr txBox="1">
            <a:spLocks noGrp="1"/>
          </p:cNvSpPr>
          <p:nvPr>
            <p:ph type="body" idx="1"/>
          </p:nvPr>
        </p:nvSpPr>
        <p:spPr>
          <a:xfrm>
            <a:off x="695324" y="3789363"/>
            <a:ext cx="6408787" cy="4317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ja-JP"/>
              <a:t>担当: 西川・豊原・勝又・好田</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10</a:t>
            </a:fld>
            <a:endParaRPr/>
          </a:p>
        </p:txBody>
      </p:sp>
      <p:sp>
        <p:nvSpPr>
          <p:cNvPr id="130" name="Google Shape;130;p8"/>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そもそものお話を簡単に Q &amp; A</a:t>
            </a:r>
            <a:endParaRPr/>
          </a:p>
        </p:txBody>
      </p:sp>
      <p:sp>
        <p:nvSpPr>
          <p:cNvPr id="131" name="Google Shape;131;p8"/>
          <p:cNvSpPr txBox="1">
            <a:spLocks noGrp="1"/>
          </p:cNvSpPr>
          <p:nvPr>
            <p:ph type="body" idx="1"/>
          </p:nvPr>
        </p:nvSpPr>
        <p:spPr>
          <a:xfrm>
            <a:off x="334963" y="978010"/>
            <a:ext cx="11522074" cy="561934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ja-JP" sz="2000" b="1"/>
              <a:t>Q. そもそもデータ活用とは？</a:t>
            </a:r>
            <a:endParaRPr sz="2000" b="1"/>
          </a:p>
          <a:p>
            <a:pPr marL="0" lvl="0" indent="0" algn="l" rtl="0">
              <a:lnSpc>
                <a:spcPct val="100000"/>
              </a:lnSpc>
              <a:spcBef>
                <a:spcPts val="600"/>
              </a:spcBef>
              <a:spcAft>
                <a:spcPts val="0"/>
              </a:spcAft>
              <a:buClr>
                <a:schemeClr val="dk1"/>
              </a:buClr>
              <a:buSzPts val="1800"/>
              <a:buNone/>
            </a:pPr>
            <a:r>
              <a:rPr lang="ja-JP" sz="2000"/>
              <a:t>A. データを蓄積することのみに留まらず，データに基づいた意思決定やシステム構築を行うこと</a:t>
            </a:r>
            <a:endParaRPr sz="2000"/>
          </a:p>
          <a:p>
            <a:pPr marL="0" lvl="0" indent="0" algn="l" rtl="0">
              <a:lnSpc>
                <a:spcPct val="100000"/>
              </a:lnSpc>
              <a:spcBef>
                <a:spcPts val="1800"/>
              </a:spcBef>
              <a:spcAft>
                <a:spcPts val="0"/>
              </a:spcAft>
              <a:buClr>
                <a:schemeClr val="dk1"/>
              </a:buClr>
              <a:buSzPts val="1800"/>
              <a:buNone/>
            </a:pPr>
            <a:r>
              <a:rPr lang="ja-JP" sz="2000" b="1"/>
              <a:t>Q. データ活用の目的は？</a:t>
            </a:r>
            <a:endParaRPr sz="2000" b="1"/>
          </a:p>
          <a:p>
            <a:pPr marL="0" lvl="0" indent="0" algn="l" rtl="0">
              <a:lnSpc>
                <a:spcPct val="100000"/>
              </a:lnSpc>
              <a:spcBef>
                <a:spcPts val="600"/>
              </a:spcBef>
              <a:spcAft>
                <a:spcPts val="0"/>
              </a:spcAft>
              <a:buClr>
                <a:schemeClr val="dk1"/>
              </a:buClr>
              <a:buSzPts val="1800"/>
              <a:buNone/>
            </a:pPr>
            <a:r>
              <a:rPr lang="ja-JP" sz="2000"/>
              <a:t>A. ビジネスにおいて競争力を維持・向上させるため</a:t>
            </a:r>
            <a:endParaRPr sz="2000"/>
          </a:p>
          <a:p>
            <a:pPr marL="0" lvl="0" indent="0" algn="l" rtl="0">
              <a:lnSpc>
                <a:spcPct val="100000"/>
              </a:lnSpc>
              <a:spcBef>
                <a:spcPts val="1800"/>
              </a:spcBef>
              <a:spcAft>
                <a:spcPts val="0"/>
              </a:spcAft>
              <a:buClr>
                <a:schemeClr val="dk1"/>
              </a:buClr>
              <a:buSzPts val="1800"/>
              <a:buNone/>
            </a:pPr>
            <a:r>
              <a:rPr lang="ja-JP" sz="2000" b="1"/>
              <a:t>Q. 例えば？</a:t>
            </a:r>
            <a:endParaRPr sz="2000" b="1"/>
          </a:p>
          <a:p>
            <a:pPr marL="0" lvl="0" indent="0" algn="l" rtl="0">
              <a:lnSpc>
                <a:spcPct val="100000"/>
              </a:lnSpc>
              <a:spcBef>
                <a:spcPts val="600"/>
              </a:spcBef>
              <a:spcAft>
                <a:spcPts val="0"/>
              </a:spcAft>
              <a:buClr>
                <a:schemeClr val="dk1"/>
              </a:buClr>
              <a:buSzPts val="1800"/>
              <a:buNone/>
            </a:pPr>
            <a:r>
              <a:rPr lang="ja-JP" sz="2000"/>
              <a:t>A. 一般的に行われているものは以下</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小売店が過去の売上を参考に仕入れ量を調節する</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地域の人流データから店舗の出店場所を決める</a:t>
            </a:r>
            <a:endParaRPr sz="2000"/>
          </a:p>
          <a:p>
            <a:pPr marL="0" lvl="0" indent="0" algn="l" rtl="0">
              <a:lnSpc>
                <a:spcPct val="100000"/>
              </a:lnSpc>
              <a:spcBef>
                <a:spcPts val="2400"/>
              </a:spcBef>
              <a:spcAft>
                <a:spcPts val="0"/>
              </a:spcAft>
              <a:buClr>
                <a:schemeClr val="dk1"/>
              </a:buClr>
              <a:buSzPts val="1800"/>
              <a:buNone/>
            </a:pPr>
            <a:r>
              <a:rPr lang="ja-JP" sz="2000" b="1"/>
              <a:t>Q. データ活用が最近になって活発化してきた理由は？</a:t>
            </a:r>
            <a:endParaRPr sz="2000" b="1"/>
          </a:p>
          <a:p>
            <a:pPr marL="0" lvl="0" indent="0" algn="l" rtl="0">
              <a:lnSpc>
                <a:spcPct val="100000"/>
              </a:lnSpc>
              <a:spcBef>
                <a:spcPts val="600"/>
              </a:spcBef>
              <a:spcAft>
                <a:spcPts val="0"/>
              </a:spcAft>
              <a:buClr>
                <a:schemeClr val="dk1"/>
              </a:buClr>
              <a:buSzPts val="1800"/>
              <a:buNone/>
            </a:pPr>
            <a:r>
              <a:rPr lang="ja-JP" sz="2000"/>
              <a:t>A. 情報通信技術 (ICT) の発展・ビジネスへの普及</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高速かつ大容量な通信</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大規模な計算を可能にする演算性能</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9"/>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11</a:t>
            </a:fld>
            <a:endParaRPr/>
          </a:p>
        </p:txBody>
      </p:sp>
      <p:sp>
        <p:nvSpPr>
          <p:cNvPr id="137" name="Google Shape;137;p9"/>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情報通信技術の発展</a:t>
            </a:r>
            <a:endParaRPr/>
          </a:p>
        </p:txBody>
      </p:sp>
      <p:sp>
        <p:nvSpPr>
          <p:cNvPr id="138" name="Google Shape;138;p9"/>
          <p:cNvSpPr txBox="1">
            <a:spLocks noGrp="1"/>
          </p:cNvSpPr>
          <p:nvPr>
            <p:ph type="body" idx="1"/>
          </p:nvPr>
        </p:nvSpPr>
        <p:spPr>
          <a:xfrm>
            <a:off x="128654" y="1229019"/>
            <a:ext cx="6481117" cy="448268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467"/>
              </a:spcBef>
              <a:spcAft>
                <a:spcPts val="0"/>
              </a:spcAft>
              <a:buSzPts val="1800"/>
              <a:buNone/>
            </a:pPr>
            <a:r>
              <a:rPr lang="ja-JP" sz="2000" b="1" u="sng"/>
              <a:t>通信の大容量化・高速化</a:t>
            </a:r>
            <a:endParaRPr sz="2000" b="1" u="sng"/>
          </a:p>
          <a:p>
            <a:pPr marL="573612" lvl="1" indent="-342898" algn="l" rtl="0">
              <a:lnSpc>
                <a:spcPct val="100000"/>
              </a:lnSpc>
              <a:spcBef>
                <a:spcPts val="600"/>
              </a:spcBef>
              <a:spcAft>
                <a:spcPts val="0"/>
              </a:spcAft>
              <a:buClr>
                <a:schemeClr val="dk1"/>
              </a:buClr>
              <a:buSzPts val="1800"/>
              <a:buFont typeface="Arial"/>
              <a:buChar char="•"/>
            </a:pPr>
            <a:r>
              <a:rPr lang="ja-JP" sz="2000"/>
              <a:t>インターネットの普及</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あらゆるものがインターネットに繋がる (IoT)</a:t>
            </a:r>
            <a:endParaRPr sz="2000"/>
          </a:p>
          <a:p>
            <a:pPr marL="0" lvl="0" indent="0" algn="l" rtl="0">
              <a:lnSpc>
                <a:spcPct val="100000"/>
              </a:lnSpc>
              <a:spcBef>
                <a:spcPts val="2400"/>
              </a:spcBef>
              <a:spcAft>
                <a:spcPts val="0"/>
              </a:spcAft>
              <a:buSzPts val="1800"/>
              <a:buNone/>
            </a:pPr>
            <a:r>
              <a:rPr lang="ja-JP" sz="2000" b="1" u="sng"/>
              <a:t>計算性能の向上</a:t>
            </a:r>
            <a:endParaRPr sz="2000" b="1" u="sng"/>
          </a:p>
          <a:p>
            <a:pPr marL="573612" lvl="1" indent="-342898" algn="l" rtl="0">
              <a:lnSpc>
                <a:spcPct val="100000"/>
              </a:lnSpc>
              <a:spcBef>
                <a:spcPts val="600"/>
              </a:spcBef>
              <a:spcAft>
                <a:spcPts val="0"/>
              </a:spcAft>
              <a:buClr>
                <a:schemeClr val="dk1"/>
              </a:buClr>
              <a:buSzPts val="1800"/>
              <a:buFont typeface="Arial"/>
              <a:buChar char="•"/>
            </a:pPr>
            <a:r>
              <a:rPr lang="ja-JP" sz="2000"/>
              <a:t>大規模なデータを処理するための分散処理基盤</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スパコン・GPU による高速な演算</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個人端末の高性能化</a:t>
            </a:r>
            <a:endParaRPr sz="2000"/>
          </a:p>
          <a:p>
            <a:pPr marL="0" lvl="0" indent="0" algn="l" rtl="0">
              <a:lnSpc>
                <a:spcPct val="100000"/>
              </a:lnSpc>
              <a:spcBef>
                <a:spcPts val="2400"/>
              </a:spcBef>
              <a:spcAft>
                <a:spcPts val="0"/>
              </a:spcAft>
              <a:buSzPts val="1800"/>
              <a:buNone/>
            </a:pPr>
            <a:r>
              <a:rPr lang="ja-JP" sz="2000" b="1" u="sng"/>
              <a:t>クラウドコンピューティングの普及</a:t>
            </a:r>
            <a:endParaRPr sz="2000" b="1" u="sng"/>
          </a:p>
          <a:p>
            <a:pPr marL="573612" lvl="1" indent="-342898" algn="l" rtl="0">
              <a:lnSpc>
                <a:spcPct val="100000"/>
              </a:lnSpc>
              <a:spcBef>
                <a:spcPts val="600"/>
              </a:spcBef>
              <a:spcAft>
                <a:spcPts val="0"/>
              </a:spcAft>
              <a:buClr>
                <a:schemeClr val="dk1"/>
              </a:buClr>
              <a:buSzPts val="1800"/>
              <a:buFont typeface="Arial"/>
              <a:buChar char="•"/>
            </a:pPr>
            <a:r>
              <a:rPr lang="ja-JP" sz="2000"/>
              <a:t>計算リソースの柔軟な活用</a:t>
            </a:r>
            <a:endParaRPr sz="2000"/>
          </a:p>
          <a:p>
            <a:pPr marL="573612" lvl="1" indent="-342898" algn="l" rtl="0">
              <a:lnSpc>
                <a:spcPct val="100000"/>
              </a:lnSpc>
              <a:spcBef>
                <a:spcPts val="600"/>
              </a:spcBef>
              <a:spcAft>
                <a:spcPts val="0"/>
              </a:spcAft>
              <a:buClr>
                <a:schemeClr val="dk1"/>
              </a:buClr>
              <a:buSzPts val="1800"/>
              <a:buFont typeface="Arial"/>
              <a:buChar char="•"/>
            </a:pPr>
            <a:r>
              <a:rPr lang="ja-JP" sz="2000"/>
              <a:t>(お金を出せば) 大規模計算基盤を容易に導入可能</a:t>
            </a:r>
            <a:endParaRPr sz="2000"/>
          </a:p>
        </p:txBody>
      </p:sp>
      <p:pic>
        <p:nvPicPr>
          <p:cNvPr id="139" name="Google Shape;139;p9"/>
          <p:cNvPicPr preferRelativeResize="0"/>
          <p:nvPr/>
        </p:nvPicPr>
        <p:blipFill rotWithShape="1">
          <a:blip r:embed="rId3">
            <a:alphaModFix/>
          </a:blip>
          <a:srcRect/>
          <a:stretch/>
        </p:blipFill>
        <p:spPr>
          <a:xfrm>
            <a:off x="6887133" y="1700808"/>
            <a:ext cx="5176213" cy="3965053"/>
          </a:xfrm>
          <a:prstGeom prst="rect">
            <a:avLst/>
          </a:prstGeom>
          <a:noFill/>
          <a:ln>
            <a:noFill/>
          </a:ln>
        </p:spPr>
      </p:pic>
      <p:sp>
        <p:nvSpPr>
          <p:cNvPr id="140" name="Google Shape;140;p9"/>
          <p:cNvSpPr txBox="1"/>
          <p:nvPr/>
        </p:nvSpPr>
        <p:spPr>
          <a:xfrm>
            <a:off x="9542670" y="5896305"/>
            <a:ext cx="25206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【出典】総務省 (2022)「情報通信白書」</a:t>
            </a:r>
            <a:endParaRPr sz="1000" b="0" i="0" u="none" strike="noStrike" cap="none">
              <a:solidFill>
                <a:schemeClr val="dk1"/>
              </a:solidFill>
              <a:latin typeface="IBM Plex Sans"/>
              <a:ea typeface="IBM Plex Sans"/>
              <a:cs typeface="IBM Plex Sans"/>
              <a:sym typeface="IBM Plex Sans"/>
            </a:endParaRPr>
          </a:p>
        </p:txBody>
      </p:sp>
      <p:sp>
        <p:nvSpPr>
          <p:cNvPr id="141" name="Google Shape;141;p9"/>
          <p:cNvSpPr txBox="1"/>
          <p:nvPr/>
        </p:nvSpPr>
        <p:spPr>
          <a:xfrm>
            <a:off x="8035079" y="5691141"/>
            <a:ext cx="288032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ja-JP" sz="1200" b="0" i="0" u="none" strike="noStrike" cap="none">
                <a:solidFill>
                  <a:schemeClr val="dk1"/>
                </a:solidFill>
                <a:latin typeface="IBM Plex Sans"/>
                <a:ea typeface="IBM Plex Sans"/>
                <a:cs typeface="IBM Plex Sans"/>
                <a:sym typeface="IBM Plex Sans"/>
              </a:rPr>
              <a:t>インターネットトラフィックの推移</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12</a:t>
            </a:fld>
            <a:endParaRPr/>
          </a:p>
        </p:txBody>
      </p:sp>
      <p:sp>
        <p:nvSpPr>
          <p:cNvPr id="147" name="Google Shape;147;p10"/>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ICT の発展とビジネス・サービスの高度化</a:t>
            </a:r>
            <a:endParaRPr/>
          </a:p>
        </p:txBody>
      </p:sp>
      <p:sp>
        <p:nvSpPr>
          <p:cNvPr id="148" name="Google Shape;148;p10"/>
          <p:cNvSpPr txBox="1"/>
          <p:nvPr/>
        </p:nvSpPr>
        <p:spPr>
          <a:xfrm>
            <a:off x="1171276" y="5544580"/>
            <a:ext cx="3978900" cy="735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ja-JP" sz="2400" b="0" i="0" u="none" strike="noStrike" cap="none">
                <a:solidFill>
                  <a:schemeClr val="dk1"/>
                </a:solidFill>
                <a:latin typeface="Arial"/>
                <a:ea typeface="Arial"/>
                <a:cs typeface="Arial"/>
                <a:sym typeface="Arial"/>
              </a:rPr>
              <a:t>様々な形式の膨大なデータが企業に蓄積されていく</a:t>
            </a:r>
            <a:endParaRPr sz="2400" b="0" i="0" u="none" strike="noStrike" cap="none">
              <a:solidFill>
                <a:schemeClr val="dk1"/>
              </a:solidFill>
              <a:latin typeface="Arial"/>
              <a:ea typeface="Arial"/>
              <a:cs typeface="Arial"/>
              <a:sym typeface="Arial"/>
            </a:endParaRPr>
          </a:p>
        </p:txBody>
      </p:sp>
      <p:sp>
        <p:nvSpPr>
          <p:cNvPr id="149" name="Google Shape;149;p10"/>
          <p:cNvSpPr/>
          <p:nvPr/>
        </p:nvSpPr>
        <p:spPr>
          <a:xfrm>
            <a:off x="171456" y="1127164"/>
            <a:ext cx="3239100" cy="3984900"/>
          </a:xfrm>
          <a:prstGeom prst="roundRect">
            <a:avLst>
              <a:gd name="adj" fmla="val 9549"/>
            </a:avLst>
          </a:prstGeom>
          <a:noFill/>
          <a:ln w="25400" cap="flat" cmpd="sng">
            <a:solidFill>
              <a:srgbClr val="4C79BA"/>
            </a:solidFill>
            <a:prstDash val="solid"/>
            <a:round/>
            <a:headEnd type="none" w="sm" len="sm"/>
            <a:tailEnd type="none" w="sm" len="sm"/>
          </a:ln>
        </p:spPr>
        <p:txBody>
          <a:bodyPr spcFirstLastPara="1" wrap="square" lIns="90975" tIns="45475" rIns="90975" bIns="45475" anchor="ctr" anchorCtr="0">
            <a:noAutofit/>
          </a:bodyPr>
          <a:lstStyle/>
          <a:p>
            <a:pPr marL="0" marR="0" lvl="0" indent="0" algn="ctr" rtl="0">
              <a:lnSpc>
                <a:spcPct val="100000"/>
              </a:lnSpc>
              <a:spcBef>
                <a:spcPts val="0"/>
              </a:spcBef>
              <a:spcAft>
                <a:spcPts val="0"/>
              </a:spcAft>
              <a:buClr>
                <a:schemeClr val="lt1"/>
              </a:buClr>
              <a:buSzPts val="1900"/>
              <a:buFont typeface="IBM Plex Sans"/>
              <a:buNone/>
            </a:pPr>
            <a:endParaRPr sz="1900" b="0" i="0" u="none" strike="noStrike" cap="none">
              <a:solidFill>
                <a:schemeClr val="dk1"/>
              </a:solidFill>
              <a:latin typeface="Arial"/>
              <a:ea typeface="Arial"/>
              <a:cs typeface="Arial"/>
              <a:sym typeface="Arial"/>
            </a:endParaRPr>
          </a:p>
        </p:txBody>
      </p:sp>
      <p:sp>
        <p:nvSpPr>
          <p:cNvPr id="150" name="Google Shape;150;p10"/>
          <p:cNvSpPr txBox="1"/>
          <p:nvPr/>
        </p:nvSpPr>
        <p:spPr>
          <a:xfrm>
            <a:off x="171456" y="1127164"/>
            <a:ext cx="3239100" cy="237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ja-JP" sz="2000" b="1" i="0" u="none" strike="noStrike" cap="none">
                <a:solidFill>
                  <a:schemeClr val="dk1"/>
                </a:solidFill>
                <a:latin typeface="IBM Plex Sans"/>
                <a:ea typeface="IBM Plex Sans"/>
                <a:cs typeface="IBM Plex Sans"/>
                <a:sym typeface="IBM Plex Sans"/>
              </a:rPr>
              <a:t>デジタル化 (DX)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ビジネスプロセスをデジタル化することで生産性を向上させる取り組みが普及してきた</a:t>
            </a: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例)</a:t>
            </a:r>
            <a:endParaRPr sz="1600" b="0" i="0" u="none" strike="noStrike" cap="none">
              <a:solidFill>
                <a:schemeClr val="dk1"/>
              </a:solidFill>
              <a:latin typeface="IBM Plex Sans"/>
              <a:ea typeface="IBM Plex Sans"/>
              <a:cs typeface="IBM Plex Sans"/>
              <a:sym typeface="IBM Plex Sans"/>
            </a:endParaRPr>
          </a:p>
          <a:p>
            <a:pPr marL="285750" marR="0" lvl="0" indent="-285750" algn="just"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ペーパーレス化</a:t>
            </a:r>
            <a:endParaRPr sz="1600" b="0" i="0" u="none" strike="noStrike" cap="none">
              <a:solidFill>
                <a:schemeClr val="dk1"/>
              </a:solidFill>
              <a:latin typeface="IBM Plex Sans"/>
              <a:ea typeface="IBM Plex Sans"/>
              <a:cs typeface="IBM Plex Sans"/>
              <a:sym typeface="IBM Plex Sans"/>
            </a:endParaRPr>
          </a:p>
          <a:p>
            <a:pPr marL="285750" marR="0" lvl="0" indent="-285750" algn="just"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RPA による自動化</a:t>
            </a:r>
            <a:endParaRPr sz="1600" b="0" i="0" u="none" strike="noStrike" cap="none">
              <a:solidFill>
                <a:schemeClr val="dk1"/>
              </a:solidFill>
              <a:latin typeface="IBM Plex Sans"/>
              <a:ea typeface="IBM Plex Sans"/>
              <a:cs typeface="IBM Plex Sans"/>
              <a:sym typeface="IBM Plex Sans"/>
            </a:endParaRPr>
          </a:p>
        </p:txBody>
      </p:sp>
      <p:sp>
        <p:nvSpPr>
          <p:cNvPr id="151" name="Google Shape;151;p10"/>
          <p:cNvSpPr txBox="1"/>
          <p:nvPr/>
        </p:nvSpPr>
        <p:spPr>
          <a:xfrm>
            <a:off x="6641262" y="5729747"/>
            <a:ext cx="2781600" cy="35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0000"/>
              </a:buClr>
              <a:buSzPts val="2400"/>
              <a:buFont typeface="Arial"/>
              <a:buNone/>
            </a:pPr>
            <a:r>
              <a:rPr lang="ja-JP" sz="2400" b="1" i="0" u="none" strike="noStrike" cap="none">
                <a:solidFill>
                  <a:srgbClr val="FF0000"/>
                </a:solidFill>
                <a:latin typeface="Arial"/>
                <a:ea typeface="Arial"/>
                <a:cs typeface="Arial"/>
                <a:sym typeface="Arial"/>
              </a:rPr>
              <a:t>ビッグデータの拡大</a:t>
            </a:r>
            <a:endParaRPr sz="2400" b="1" i="0" u="none" strike="noStrike" cap="none">
              <a:solidFill>
                <a:srgbClr val="FF0000"/>
              </a:solidFill>
              <a:latin typeface="Arial"/>
              <a:ea typeface="Arial"/>
              <a:cs typeface="Arial"/>
              <a:sym typeface="Arial"/>
            </a:endParaRPr>
          </a:p>
        </p:txBody>
      </p:sp>
      <p:sp>
        <p:nvSpPr>
          <p:cNvPr id="152" name="Google Shape;152;p10"/>
          <p:cNvSpPr/>
          <p:nvPr/>
        </p:nvSpPr>
        <p:spPr>
          <a:xfrm>
            <a:off x="5609079" y="5666658"/>
            <a:ext cx="573300" cy="461100"/>
          </a:xfrm>
          <a:prstGeom prst="rightArrow">
            <a:avLst>
              <a:gd name="adj1" fmla="val 50000"/>
              <a:gd name="adj2" fmla="val 50000"/>
            </a:avLst>
          </a:prstGeom>
          <a:solidFill>
            <a:srgbClr val="FF0000"/>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53" name="Google Shape;153;p10"/>
          <p:cNvSpPr/>
          <p:nvPr/>
        </p:nvSpPr>
        <p:spPr>
          <a:xfrm>
            <a:off x="3698661" y="1127164"/>
            <a:ext cx="3239100" cy="3984900"/>
          </a:xfrm>
          <a:prstGeom prst="roundRect">
            <a:avLst>
              <a:gd name="adj" fmla="val 9549"/>
            </a:avLst>
          </a:prstGeom>
          <a:noFill/>
          <a:ln w="25400" cap="flat" cmpd="sng">
            <a:solidFill>
              <a:srgbClr val="4C79BA"/>
            </a:solidFill>
            <a:prstDash val="solid"/>
            <a:round/>
            <a:headEnd type="none" w="sm" len="sm"/>
            <a:tailEnd type="none" w="sm" len="sm"/>
          </a:ln>
        </p:spPr>
        <p:txBody>
          <a:bodyPr spcFirstLastPara="1" wrap="square" lIns="90975" tIns="45475" rIns="90975" bIns="45475" anchor="ctr" anchorCtr="0">
            <a:noAutofit/>
          </a:bodyPr>
          <a:lstStyle/>
          <a:p>
            <a:pPr marL="0" marR="0" lvl="0" indent="0" algn="ctr" rtl="0">
              <a:lnSpc>
                <a:spcPct val="100000"/>
              </a:lnSpc>
              <a:spcBef>
                <a:spcPts val="0"/>
              </a:spcBef>
              <a:spcAft>
                <a:spcPts val="0"/>
              </a:spcAft>
              <a:buClr>
                <a:schemeClr val="lt1"/>
              </a:buClr>
              <a:buSzPts val="1900"/>
              <a:buFont typeface="IBM Plex Sans"/>
              <a:buNone/>
            </a:pPr>
            <a:endParaRPr sz="1900" b="0" i="0" u="none" strike="noStrike" cap="none">
              <a:solidFill>
                <a:schemeClr val="dk1"/>
              </a:solidFill>
              <a:latin typeface="Arial"/>
              <a:ea typeface="Arial"/>
              <a:cs typeface="Arial"/>
              <a:sym typeface="Arial"/>
            </a:endParaRPr>
          </a:p>
        </p:txBody>
      </p:sp>
      <p:sp>
        <p:nvSpPr>
          <p:cNvPr id="154" name="Google Shape;154;p10"/>
          <p:cNvSpPr/>
          <p:nvPr/>
        </p:nvSpPr>
        <p:spPr>
          <a:xfrm>
            <a:off x="7225866" y="1127164"/>
            <a:ext cx="3239100" cy="3984900"/>
          </a:xfrm>
          <a:prstGeom prst="roundRect">
            <a:avLst>
              <a:gd name="adj" fmla="val 9549"/>
            </a:avLst>
          </a:prstGeom>
          <a:noFill/>
          <a:ln w="25400" cap="flat" cmpd="sng">
            <a:solidFill>
              <a:srgbClr val="4C79BA"/>
            </a:solidFill>
            <a:prstDash val="solid"/>
            <a:round/>
            <a:headEnd type="none" w="sm" len="sm"/>
            <a:tailEnd type="none" w="sm" len="sm"/>
          </a:ln>
        </p:spPr>
        <p:txBody>
          <a:bodyPr spcFirstLastPara="1" wrap="square" lIns="90975" tIns="45475" rIns="90975" bIns="45475" anchor="ctr" anchorCtr="0">
            <a:noAutofit/>
          </a:bodyPr>
          <a:lstStyle/>
          <a:p>
            <a:pPr marL="0" marR="0" lvl="0" indent="0" algn="ctr" rtl="0">
              <a:lnSpc>
                <a:spcPct val="100000"/>
              </a:lnSpc>
              <a:spcBef>
                <a:spcPts val="0"/>
              </a:spcBef>
              <a:spcAft>
                <a:spcPts val="0"/>
              </a:spcAft>
              <a:buClr>
                <a:schemeClr val="lt1"/>
              </a:buClr>
              <a:buSzPts val="1900"/>
              <a:buFont typeface="IBM Plex Sans"/>
              <a:buNone/>
            </a:pPr>
            <a:endParaRPr sz="1900" b="0" i="0" u="none" strike="noStrike" cap="none">
              <a:solidFill>
                <a:schemeClr val="dk1"/>
              </a:solidFill>
              <a:latin typeface="Arial"/>
              <a:ea typeface="Arial"/>
              <a:cs typeface="Arial"/>
              <a:sym typeface="Arial"/>
            </a:endParaRPr>
          </a:p>
        </p:txBody>
      </p:sp>
      <p:sp>
        <p:nvSpPr>
          <p:cNvPr id="155" name="Google Shape;155;p10"/>
          <p:cNvSpPr txBox="1"/>
          <p:nvPr/>
        </p:nvSpPr>
        <p:spPr>
          <a:xfrm>
            <a:off x="3698661" y="1127164"/>
            <a:ext cx="3239100" cy="237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ja-JP" sz="2000" b="1" i="0" u="none" strike="noStrike" cap="none">
                <a:solidFill>
                  <a:schemeClr val="dk1"/>
                </a:solidFill>
                <a:latin typeface="IBM Plex Sans"/>
                <a:ea typeface="IBM Plex Sans"/>
                <a:cs typeface="IBM Plex Sans"/>
                <a:sym typeface="IBM Plex Sans"/>
              </a:rPr>
              <a:t>モバイル端末の活用</a:t>
            </a:r>
            <a:endParaRPr sz="2000" b="1"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モバイル端末を使用して個人の多様なデータがインターネットを通じて収集されるようになった</a:t>
            </a: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just"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例)</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SNS への投稿</a:t>
            </a:r>
            <a:endParaRPr sz="1600" b="0" i="0" u="none" strike="noStrike" cap="none">
              <a:solidFill>
                <a:schemeClr val="dk1"/>
              </a:solidFill>
              <a:latin typeface="IBM Plex Sans"/>
              <a:ea typeface="IBM Plex Sans"/>
              <a:cs typeface="IBM Plex Sans"/>
              <a:sym typeface="IBM Plex Sans"/>
            </a:endParaRPr>
          </a:p>
          <a:p>
            <a:pPr marL="285750" marR="0" lvl="0" indent="-285750" algn="just"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GPS 情報に基づく人流予測</a:t>
            </a:r>
            <a:endParaRPr sz="1600" b="0" i="0" u="none" strike="noStrike" cap="none">
              <a:solidFill>
                <a:schemeClr val="dk1"/>
              </a:solidFill>
              <a:latin typeface="IBM Plex Sans"/>
              <a:ea typeface="IBM Plex Sans"/>
              <a:cs typeface="IBM Plex Sans"/>
              <a:sym typeface="IBM Plex Sans"/>
            </a:endParaRPr>
          </a:p>
        </p:txBody>
      </p:sp>
      <p:sp>
        <p:nvSpPr>
          <p:cNvPr id="156" name="Google Shape;156;p10"/>
          <p:cNvSpPr txBox="1"/>
          <p:nvPr/>
        </p:nvSpPr>
        <p:spPr>
          <a:xfrm>
            <a:off x="7225865" y="1127164"/>
            <a:ext cx="3239100" cy="2370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ja-JP" sz="2000" b="1" i="0" u="none" strike="noStrike" cap="none">
                <a:solidFill>
                  <a:schemeClr val="dk1"/>
                </a:solidFill>
                <a:latin typeface="IBM Plex Sans"/>
                <a:ea typeface="IBM Plex Sans"/>
                <a:cs typeface="IBM Plex Sans"/>
                <a:sym typeface="IBM Plex Sans"/>
              </a:rPr>
              <a:t>IoT の活用</a:t>
            </a:r>
            <a:endParaRPr sz="2000" b="1"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様々な環境にセンサを設置し，継続的なデータの収集・利活用を目指す取り組みが広まってきた</a:t>
            </a:r>
            <a:endParaRPr sz="1600" b="0"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chemeClr val="dk1"/>
                </a:solidFill>
                <a:latin typeface="IBM Plex Sans"/>
                <a:ea typeface="IBM Plex Sans"/>
                <a:cs typeface="IBM Plex Sans"/>
                <a:sym typeface="IBM Plex Sans"/>
              </a:rPr>
              <a:t>例)</a:t>
            </a:r>
            <a:endParaRPr sz="1600" b="0" i="0" u="none" strike="noStrike" cap="none">
              <a:solidFill>
                <a:schemeClr val="dk1"/>
              </a:solidFill>
              <a:latin typeface="IBM Plex Sans"/>
              <a:ea typeface="IBM Plex Sans"/>
              <a:cs typeface="IBM Plex Sans"/>
              <a:sym typeface="IBM Plex Sans"/>
            </a:endParaRPr>
          </a:p>
          <a:p>
            <a:pPr marL="285750" marR="0" lvl="0" indent="-285750" algn="l"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HEMS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ja-JP" sz="1600" b="0" i="0" u="none" strike="noStrike" cap="none">
                <a:solidFill>
                  <a:schemeClr val="dk1"/>
                </a:solidFill>
                <a:latin typeface="IBM Plex Sans"/>
                <a:ea typeface="IBM Plex Sans"/>
                <a:cs typeface="IBM Plex Sans"/>
                <a:sym typeface="IBM Plex Sans"/>
              </a:rPr>
              <a:t>スマートシティ</a:t>
            </a:r>
            <a:endParaRPr sz="1400" b="0" i="0" u="none" strike="noStrike" cap="none">
              <a:solidFill>
                <a:srgbClr val="000000"/>
              </a:solidFill>
              <a:latin typeface="Arial"/>
              <a:ea typeface="Arial"/>
              <a:cs typeface="Arial"/>
              <a:sym typeface="Arial"/>
            </a:endParaRPr>
          </a:p>
        </p:txBody>
      </p:sp>
      <p:sp>
        <p:nvSpPr>
          <p:cNvPr id="157" name="Google Shape;157;p10"/>
          <p:cNvSpPr txBox="1"/>
          <p:nvPr/>
        </p:nvSpPr>
        <p:spPr>
          <a:xfrm>
            <a:off x="10641753" y="4369847"/>
            <a:ext cx="1456500" cy="42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ja-JP" sz="1800" b="0" i="0" u="none" strike="noStrike" cap="none">
                <a:solidFill>
                  <a:schemeClr val="dk1"/>
                </a:solidFill>
                <a:latin typeface="Arial"/>
                <a:ea typeface="Arial"/>
                <a:cs typeface="Arial"/>
                <a:sym typeface="Arial"/>
              </a:rPr>
              <a:t>などなど …</a:t>
            </a:r>
            <a:endParaRPr sz="1800" b="0" i="0" u="none" strike="noStrike" cap="none">
              <a:solidFill>
                <a:schemeClr val="dk1"/>
              </a:solidFill>
              <a:latin typeface="Arial"/>
              <a:ea typeface="Arial"/>
              <a:cs typeface="Arial"/>
              <a:sym typeface="Arial"/>
            </a:endParaRPr>
          </a:p>
        </p:txBody>
      </p:sp>
      <p:pic>
        <p:nvPicPr>
          <p:cNvPr id="158" name="Google Shape;158;p10" descr="ペーパーレス化のイラスト"/>
          <p:cNvPicPr preferRelativeResize="0"/>
          <p:nvPr/>
        </p:nvPicPr>
        <p:blipFill rotWithShape="1">
          <a:blip r:embed="rId3">
            <a:alphaModFix/>
          </a:blip>
          <a:srcRect/>
          <a:stretch/>
        </p:blipFill>
        <p:spPr>
          <a:xfrm>
            <a:off x="515419" y="3523645"/>
            <a:ext cx="2551245" cy="1447252"/>
          </a:xfrm>
          <a:prstGeom prst="rect">
            <a:avLst/>
          </a:prstGeom>
          <a:noFill/>
          <a:ln>
            <a:noFill/>
          </a:ln>
        </p:spPr>
      </p:pic>
      <p:pic>
        <p:nvPicPr>
          <p:cNvPr id="159" name="Google Shape;159;p10" descr="SNSをやる人のイラスト（男性）"/>
          <p:cNvPicPr preferRelativeResize="0"/>
          <p:nvPr/>
        </p:nvPicPr>
        <p:blipFill rotWithShape="1">
          <a:blip r:embed="rId4">
            <a:alphaModFix/>
          </a:blip>
          <a:srcRect/>
          <a:stretch/>
        </p:blipFill>
        <p:spPr>
          <a:xfrm>
            <a:off x="4518640" y="3514720"/>
            <a:ext cx="1599213" cy="1510368"/>
          </a:xfrm>
          <a:prstGeom prst="rect">
            <a:avLst/>
          </a:prstGeom>
          <a:noFill/>
          <a:ln>
            <a:noFill/>
          </a:ln>
        </p:spPr>
      </p:pic>
      <p:pic>
        <p:nvPicPr>
          <p:cNvPr id="160" name="Google Shape;160;p10" descr="モノのインターネットのイラスト"/>
          <p:cNvPicPr preferRelativeResize="0"/>
          <p:nvPr/>
        </p:nvPicPr>
        <p:blipFill rotWithShape="1">
          <a:blip r:embed="rId5">
            <a:alphaModFix/>
          </a:blip>
          <a:srcRect/>
          <a:stretch/>
        </p:blipFill>
        <p:spPr>
          <a:xfrm>
            <a:off x="7954496" y="3497238"/>
            <a:ext cx="1769706" cy="15838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1"/>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ja-JP" sz="2400">
                <a:latin typeface="IBM Plex Sans"/>
                <a:ea typeface="IBM Plex Sans"/>
                <a:cs typeface="IBM Plex Sans"/>
                <a:sym typeface="IBM Plex Sans"/>
              </a:rPr>
              <a:t>ビジネスプロセスで収集されるデータは</a:t>
            </a:r>
            <a:r>
              <a:rPr lang="ja-JP" sz="2400" b="1">
                <a:solidFill>
                  <a:srgbClr val="FF0000"/>
                </a:solidFill>
                <a:latin typeface="IBM Plex Sans"/>
                <a:ea typeface="IBM Plex Sans"/>
                <a:cs typeface="IBM Plex Sans"/>
                <a:sym typeface="IBM Plex Sans"/>
              </a:rPr>
              <a:t>多量</a:t>
            </a:r>
            <a:r>
              <a:rPr lang="ja-JP" sz="2400">
                <a:latin typeface="IBM Plex Sans"/>
                <a:ea typeface="IBM Plex Sans"/>
                <a:cs typeface="IBM Plex Sans"/>
                <a:sym typeface="IBM Plex Sans"/>
              </a:rPr>
              <a:t>かつ</a:t>
            </a:r>
            <a:r>
              <a:rPr lang="ja-JP" sz="2400" b="1">
                <a:solidFill>
                  <a:srgbClr val="FF0000"/>
                </a:solidFill>
                <a:latin typeface="IBM Plex Sans"/>
                <a:ea typeface="IBM Plex Sans"/>
                <a:cs typeface="IBM Plex Sans"/>
                <a:sym typeface="IBM Plex Sans"/>
              </a:rPr>
              <a:t>多様</a:t>
            </a:r>
            <a:r>
              <a:rPr lang="ja-JP" sz="2400">
                <a:latin typeface="IBM Plex Sans"/>
                <a:ea typeface="IBM Plex Sans"/>
                <a:cs typeface="IBM Plex Sans"/>
                <a:sym typeface="IBM Plex Sans"/>
              </a:rPr>
              <a:t>になっている</a:t>
            </a:r>
            <a:endParaRPr sz="2400">
              <a:latin typeface="IBM Plex Sans"/>
              <a:ea typeface="IBM Plex Sans"/>
              <a:cs typeface="IBM Plex Sans"/>
              <a:sym typeface="IBM Plex Sans"/>
            </a:endParaRPr>
          </a:p>
        </p:txBody>
      </p:sp>
      <p:grpSp>
        <p:nvGrpSpPr>
          <p:cNvPr id="166" name="Google Shape;166;p11"/>
          <p:cNvGrpSpPr/>
          <p:nvPr/>
        </p:nvGrpSpPr>
        <p:grpSpPr>
          <a:xfrm>
            <a:off x="292953" y="1222438"/>
            <a:ext cx="11289450" cy="5049018"/>
            <a:chOff x="468500" y="1031081"/>
            <a:chExt cx="8200903" cy="3832602"/>
          </a:xfrm>
        </p:grpSpPr>
        <p:pic>
          <p:nvPicPr>
            <p:cNvPr id="167" name="Google Shape;167;p11" descr="newData.png"/>
            <p:cNvPicPr preferRelativeResize="0"/>
            <p:nvPr/>
          </p:nvPicPr>
          <p:blipFill rotWithShape="1">
            <a:blip r:embed="rId3">
              <a:alphaModFix/>
            </a:blip>
            <a:srcRect/>
            <a:stretch/>
          </p:blipFill>
          <p:spPr>
            <a:xfrm>
              <a:off x="468500" y="1031081"/>
              <a:ext cx="8115300" cy="3608614"/>
            </a:xfrm>
            <a:prstGeom prst="rect">
              <a:avLst/>
            </a:prstGeom>
            <a:noFill/>
            <a:ln>
              <a:noFill/>
            </a:ln>
          </p:spPr>
        </p:pic>
        <p:cxnSp>
          <p:nvCxnSpPr>
            <p:cNvPr id="168" name="Google Shape;168;p11"/>
            <p:cNvCxnSpPr/>
            <p:nvPr/>
          </p:nvCxnSpPr>
          <p:spPr>
            <a:xfrm>
              <a:off x="513281" y="4697518"/>
              <a:ext cx="8156122" cy="0"/>
            </a:xfrm>
            <a:prstGeom prst="straightConnector1">
              <a:avLst/>
            </a:prstGeom>
            <a:solidFill>
              <a:schemeClr val="accent1"/>
            </a:solidFill>
            <a:ln w="28575" cap="rnd" cmpd="sng">
              <a:solidFill>
                <a:srgbClr val="00072F"/>
              </a:solidFill>
              <a:prstDash val="solid"/>
              <a:round/>
              <a:headEnd type="none" w="sm" len="sm"/>
              <a:tailEnd type="stealth" w="med" len="med"/>
            </a:ln>
          </p:spPr>
        </p:cxnSp>
        <p:sp>
          <p:nvSpPr>
            <p:cNvPr id="169" name="Google Shape;169;p11"/>
            <p:cNvSpPr/>
            <p:nvPr/>
          </p:nvSpPr>
          <p:spPr>
            <a:xfrm>
              <a:off x="7139048" y="3149039"/>
              <a:ext cx="1319400" cy="280200"/>
            </a:xfrm>
            <a:prstGeom prst="rect">
              <a:avLst/>
            </a:prstGeom>
            <a:noFill/>
            <a:ln>
              <a:noFill/>
            </a:ln>
          </p:spPr>
          <p:txBody>
            <a:bodyPr spcFirstLastPara="1" wrap="square" lIns="121850" tIns="60925" rIns="121850" bIns="60925" anchor="t" anchorCtr="0">
              <a:spAutoFit/>
            </a:bodyPr>
            <a:lstStyle/>
            <a:p>
              <a:pPr marL="0" marR="0" lvl="0" indent="0" algn="r" rtl="0">
                <a:lnSpc>
                  <a:spcPct val="100000"/>
                </a:lnSpc>
                <a:spcBef>
                  <a:spcPts val="0"/>
                </a:spcBef>
                <a:spcAft>
                  <a:spcPts val="0"/>
                </a:spcAft>
                <a:buClr>
                  <a:srgbClr val="FFFFFF"/>
                </a:buClr>
                <a:buSzPts val="1600"/>
                <a:buFont typeface="IBM Plex Sans"/>
                <a:buNone/>
              </a:pPr>
              <a:r>
                <a:rPr lang="ja-JP" sz="1600" b="1" i="0" u="none" strike="noStrike" cap="none">
                  <a:solidFill>
                    <a:srgbClr val="FFFFFF"/>
                  </a:solidFill>
                  <a:latin typeface="IBM Plex Sans"/>
                  <a:ea typeface="IBM Plex Sans"/>
                  <a:cs typeface="IBM Plex Sans"/>
                  <a:sym typeface="IBM Plex Sans"/>
                </a:rPr>
                <a:t>非構造化データ</a:t>
              </a:r>
              <a:endParaRPr sz="1600" b="1" i="0" u="none" strike="noStrike" cap="none">
                <a:solidFill>
                  <a:srgbClr val="FFFFFF"/>
                </a:solidFill>
                <a:latin typeface="IBM Plex Sans"/>
                <a:ea typeface="IBM Plex Sans"/>
                <a:cs typeface="IBM Plex Sans"/>
                <a:sym typeface="IBM Plex Sans"/>
              </a:endParaRPr>
            </a:p>
          </p:txBody>
        </p:sp>
        <p:sp>
          <p:nvSpPr>
            <p:cNvPr id="170" name="Google Shape;170;p11"/>
            <p:cNvSpPr/>
            <p:nvPr/>
          </p:nvSpPr>
          <p:spPr>
            <a:xfrm>
              <a:off x="488511" y="4739033"/>
              <a:ext cx="936755" cy="1246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67"/>
                <a:buFont typeface="IBM Plex Sans"/>
                <a:buNone/>
              </a:pPr>
              <a:r>
                <a:rPr lang="ja-JP" sz="1067" b="0" i="0" u="none" strike="noStrike" cap="none">
                  <a:solidFill>
                    <a:srgbClr val="000000"/>
                  </a:solidFill>
                  <a:latin typeface="IBM Plex Sans"/>
                  <a:ea typeface="IBM Plex Sans"/>
                  <a:cs typeface="IBM Plex Sans"/>
                  <a:sym typeface="IBM Plex Sans"/>
                </a:rPr>
                <a:t>2010</a:t>
              </a:r>
              <a:endParaRPr sz="2400" b="0" i="0" u="none" strike="noStrike" cap="none">
                <a:solidFill>
                  <a:srgbClr val="004266"/>
                </a:solidFill>
                <a:latin typeface="IBM Plex Sans"/>
                <a:ea typeface="IBM Plex Sans"/>
                <a:cs typeface="IBM Plex Sans"/>
                <a:sym typeface="IBM Plex Sans"/>
              </a:endParaRPr>
            </a:p>
          </p:txBody>
        </p:sp>
        <p:sp>
          <p:nvSpPr>
            <p:cNvPr id="171" name="Google Shape;171;p11"/>
            <p:cNvSpPr/>
            <p:nvPr/>
          </p:nvSpPr>
          <p:spPr>
            <a:xfrm>
              <a:off x="7660252" y="4739033"/>
              <a:ext cx="936755" cy="12465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067"/>
                <a:buFont typeface="IBM Plex Sans"/>
                <a:buNone/>
              </a:pPr>
              <a:r>
                <a:rPr lang="ja-JP" sz="1067" b="0" i="0" u="none" strike="noStrike" cap="none">
                  <a:solidFill>
                    <a:srgbClr val="000000"/>
                  </a:solidFill>
                  <a:latin typeface="IBM Plex Sans"/>
                  <a:ea typeface="IBM Plex Sans"/>
                  <a:cs typeface="IBM Plex Sans"/>
                  <a:sym typeface="IBM Plex Sans"/>
                </a:rPr>
                <a:t>2020</a:t>
              </a:r>
              <a:endParaRPr sz="2400" b="0" i="0" u="none" strike="noStrike" cap="none">
                <a:solidFill>
                  <a:srgbClr val="004266"/>
                </a:solidFill>
                <a:latin typeface="IBM Plex Sans"/>
                <a:ea typeface="IBM Plex Sans"/>
                <a:cs typeface="IBM Plex Sans"/>
                <a:sym typeface="IBM Plex Sans"/>
              </a:endParaRPr>
            </a:p>
          </p:txBody>
        </p:sp>
        <p:sp>
          <p:nvSpPr>
            <p:cNvPr id="172" name="Google Shape;172;p11"/>
            <p:cNvSpPr/>
            <p:nvPr/>
          </p:nvSpPr>
          <p:spPr>
            <a:xfrm>
              <a:off x="7237714" y="4320077"/>
              <a:ext cx="1361400" cy="280200"/>
            </a:xfrm>
            <a:prstGeom prst="rect">
              <a:avLst/>
            </a:prstGeom>
            <a:noFill/>
            <a:ln>
              <a:noFill/>
            </a:ln>
          </p:spPr>
          <p:txBody>
            <a:bodyPr spcFirstLastPara="1" wrap="square" lIns="121850" tIns="60925" rIns="121850" bIns="60925" anchor="t" anchorCtr="0">
              <a:spAutoFit/>
            </a:bodyPr>
            <a:lstStyle/>
            <a:p>
              <a:pPr marL="0" marR="0" lvl="0" indent="0" algn="r" rtl="0">
                <a:lnSpc>
                  <a:spcPct val="100000"/>
                </a:lnSpc>
                <a:spcBef>
                  <a:spcPts val="0"/>
                </a:spcBef>
                <a:spcAft>
                  <a:spcPts val="0"/>
                </a:spcAft>
                <a:buClr>
                  <a:srgbClr val="0F1F28"/>
                </a:buClr>
                <a:buSzPts val="1600"/>
                <a:buFont typeface="IBM Plex Sans"/>
                <a:buNone/>
              </a:pPr>
              <a:r>
                <a:rPr lang="ja-JP" sz="1600" b="1" i="0" u="none" strike="noStrike" cap="none">
                  <a:solidFill>
                    <a:srgbClr val="0F1F28"/>
                  </a:solidFill>
                  <a:latin typeface="IBM Plex Sans"/>
                  <a:ea typeface="IBM Plex Sans"/>
                  <a:cs typeface="IBM Plex Sans"/>
                  <a:sym typeface="IBM Plex Sans"/>
                </a:rPr>
                <a:t>構造化データ</a:t>
              </a:r>
              <a:endParaRPr sz="1600" b="1" i="0" u="none" strike="noStrike" cap="none">
                <a:solidFill>
                  <a:srgbClr val="0F1F28"/>
                </a:solidFill>
                <a:latin typeface="IBM Plex Sans"/>
                <a:ea typeface="IBM Plex Sans"/>
                <a:cs typeface="IBM Plex Sans"/>
                <a:sym typeface="IBM Plex Sans"/>
              </a:endParaRPr>
            </a:p>
          </p:txBody>
        </p:sp>
        <p:sp>
          <p:nvSpPr>
            <p:cNvPr id="173" name="Google Shape;173;p11"/>
            <p:cNvSpPr/>
            <p:nvPr/>
          </p:nvSpPr>
          <p:spPr>
            <a:xfrm>
              <a:off x="712745" y="1197563"/>
              <a:ext cx="2793300" cy="1611970"/>
            </a:xfrm>
            <a:prstGeom prst="rect">
              <a:avLst/>
            </a:prstGeom>
            <a:noFill/>
            <a:ln>
              <a:noFill/>
            </a:ln>
          </p:spPr>
          <p:txBody>
            <a:bodyPr spcFirstLastPara="1" wrap="square" lIns="121850" tIns="60925" rIns="121850" bIns="60925" anchor="t" anchorCtr="0">
              <a:spAutoFit/>
            </a:bodyPr>
            <a:lstStyle/>
            <a:p>
              <a:pPr marL="0" marR="0" lvl="0" indent="0" algn="l" rtl="0">
                <a:lnSpc>
                  <a:spcPct val="100000"/>
                </a:lnSpc>
                <a:spcBef>
                  <a:spcPts val="0"/>
                </a:spcBef>
                <a:spcAft>
                  <a:spcPts val="0"/>
                </a:spcAft>
                <a:buClr>
                  <a:srgbClr val="7030A0"/>
                </a:buClr>
                <a:buSzPts val="2000"/>
                <a:buFont typeface="IBM Plex Sans"/>
                <a:buNone/>
              </a:pPr>
              <a:r>
                <a:rPr lang="ja-JP" sz="2000" b="1" i="0" u="none" strike="noStrike" cap="none">
                  <a:solidFill>
                    <a:srgbClr val="7030A0"/>
                  </a:solidFill>
                  <a:latin typeface="IBM Plex Sans"/>
                  <a:ea typeface="IBM Plex Sans"/>
                  <a:cs typeface="IBM Plex Sans"/>
                  <a:sym typeface="IBM Plex Sans"/>
                </a:rPr>
                <a:t>◆映像 / 画像</a:t>
              </a:r>
              <a:endParaRPr sz="2000" b="1" i="0" u="none" strike="noStrike" cap="none">
                <a:solidFill>
                  <a:srgbClr val="7030A0"/>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7030A0"/>
                </a:buClr>
                <a:buSzPts val="2000"/>
                <a:buFont typeface="IBM Plex Sans"/>
                <a:buNone/>
              </a:pPr>
              <a:r>
                <a:rPr lang="ja-JP" sz="2000" b="1" i="0" u="none" strike="noStrike" cap="none">
                  <a:solidFill>
                    <a:srgbClr val="7030A0"/>
                  </a:solidFill>
                  <a:latin typeface="IBM Plex Sans"/>
                  <a:ea typeface="IBM Plex Sans"/>
                  <a:cs typeface="IBM Plex Sans"/>
                  <a:sym typeface="IBM Plex Sans"/>
                </a:rPr>
                <a:t>◆音声</a:t>
              </a:r>
              <a:endParaRPr sz="2000" b="1" i="0" u="none" strike="noStrike" cap="none">
                <a:solidFill>
                  <a:srgbClr val="7030A0"/>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7030A0"/>
                </a:buClr>
                <a:buSzPts val="2000"/>
                <a:buFont typeface="IBM Plex Sans"/>
                <a:buNone/>
              </a:pPr>
              <a:r>
                <a:rPr lang="ja-JP" sz="2000" b="1" i="0" u="none" strike="noStrike" cap="none">
                  <a:solidFill>
                    <a:srgbClr val="7030A0"/>
                  </a:solidFill>
                  <a:latin typeface="IBM Plex Sans"/>
                  <a:ea typeface="IBM Plex Sans"/>
                  <a:cs typeface="IBM Plex Sans"/>
                  <a:sym typeface="IBM Plex Sans"/>
                </a:rPr>
                <a:t>◆自然言語</a:t>
              </a:r>
              <a:endParaRPr sz="2000" b="1" i="0" u="none" strike="noStrike" cap="none">
                <a:solidFill>
                  <a:srgbClr val="7030A0"/>
                </a:solidFill>
                <a:latin typeface="IBM Plex Sans"/>
                <a:ea typeface="IBM Plex Sans"/>
                <a:cs typeface="IBM Plex Sans"/>
                <a:sym typeface="IBM Plex Sans"/>
              </a:endParaRPr>
            </a:p>
            <a:p>
              <a:pPr marL="0" marR="0" lvl="0" indent="0" algn="l" rtl="0">
                <a:lnSpc>
                  <a:spcPct val="100000"/>
                </a:lnSpc>
                <a:spcBef>
                  <a:spcPts val="1200"/>
                </a:spcBef>
                <a:spcAft>
                  <a:spcPts val="0"/>
                </a:spcAft>
                <a:buClr>
                  <a:srgbClr val="00B0F0"/>
                </a:buClr>
                <a:buSzPts val="2000"/>
                <a:buFont typeface="IBM Plex Sans"/>
                <a:buNone/>
              </a:pPr>
              <a:r>
                <a:rPr lang="ja-JP" sz="2000" b="1" i="0" u="none" strike="noStrike" cap="none">
                  <a:solidFill>
                    <a:srgbClr val="00B0F0"/>
                  </a:solidFill>
                  <a:latin typeface="IBM Plex Sans"/>
                  <a:ea typeface="IBM Plex Sans"/>
                  <a:cs typeface="IBM Plex Sans"/>
                  <a:sym typeface="IBM Plex Sans"/>
                </a:rPr>
                <a:t>◆センサー・データ</a:t>
              </a:r>
              <a:endParaRPr sz="2000" b="1" i="0" u="none" strike="noStrike" cap="none">
                <a:solidFill>
                  <a:srgbClr val="00B0F0"/>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B0F0"/>
                </a:buClr>
                <a:buSzPts val="2000"/>
                <a:buFont typeface="IBM Plex Sans"/>
                <a:buNone/>
              </a:pPr>
              <a:r>
                <a:rPr lang="ja-JP" sz="2000" b="1" i="0" u="none" strike="noStrike" cap="none">
                  <a:solidFill>
                    <a:srgbClr val="00B0F0"/>
                  </a:solidFill>
                  <a:latin typeface="IBM Plex Sans"/>
                  <a:ea typeface="IBM Plex Sans"/>
                  <a:cs typeface="IBM Plex Sans"/>
                  <a:sym typeface="IBM Plex Sans"/>
                </a:rPr>
                <a:t>◆機器が生成するデータ</a:t>
              </a:r>
              <a:endParaRPr sz="2000" b="1" i="0" u="none" strike="noStrike" cap="none">
                <a:solidFill>
                  <a:srgbClr val="00B0F0"/>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B0F0"/>
                </a:buClr>
                <a:buSzPts val="2000"/>
                <a:buFont typeface="IBM Plex Sans"/>
                <a:buNone/>
              </a:pPr>
              <a:r>
                <a:rPr lang="ja-JP" sz="2000" b="1" i="0" u="none" strike="noStrike" cap="none">
                  <a:solidFill>
                    <a:srgbClr val="00B0F0"/>
                  </a:solidFill>
                  <a:latin typeface="IBM Plex Sans"/>
                  <a:ea typeface="IBM Plex Sans"/>
                  <a:cs typeface="IBM Plex Sans"/>
                  <a:sym typeface="IBM Plex Sans"/>
                </a:rPr>
                <a:t>◆DB に格納されているデータ</a:t>
              </a:r>
              <a:endParaRPr sz="2000" b="1" i="0" u="none" strike="noStrike" cap="none">
                <a:solidFill>
                  <a:srgbClr val="00B0F0"/>
                </a:solidFill>
                <a:latin typeface="IBM Plex Sans"/>
                <a:ea typeface="IBM Plex Sans"/>
                <a:cs typeface="IBM Plex Sans"/>
                <a:sym typeface="IBM Plex Sans"/>
              </a:endParaRPr>
            </a:p>
          </p:txBody>
        </p:sp>
      </p:grpSp>
      <p:sp>
        <p:nvSpPr>
          <p:cNvPr id="174" name="Google Shape;174;p11"/>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13</a:t>
            </a:fld>
            <a:endParaRPr/>
          </a:p>
        </p:txBody>
      </p:sp>
      <p:sp>
        <p:nvSpPr>
          <p:cNvPr id="175" name="Google Shape;175;p11"/>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ビッグデータの拡大</a:t>
            </a:r>
            <a:endParaRPr/>
          </a:p>
        </p:txBody>
      </p:sp>
      <p:sp>
        <p:nvSpPr>
          <p:cNvPr id="176" name="Google Shape;176;p11"/>
          <p:cNvSpPr/>
          <p:nvPr/>
        </p:nvSpPr>
        <p:spPr>
          <a:xfrm>
            <a:off x="9921374" y="1038925"/>
            <a:ext cx="1950600" cy="246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F1F28"/>
              </a:buClr>
              <a:buSzPts val="1600"/>
              <a:buFont typeface="IBM Plex Sans"/>
              <a:buNone/>
            </a:pPr>
            <a:r>
              <a:rPr lang="ja-JP" sz="1600" b="1" i="0" u="none" strike="noStrike" cap="none">
                <a:solidFill>
                  <a:srgbClr val="0F1F28"/>
                </a:solidFill>
                <a:latin typeface="IBM Plex Sans"/>
                <a:ea typeface="IBM Plex Sans"/>
                <a:cs typeface="IBM Plex Sans"/>
                <a:sym typeface="IBM Plex Sans"/>
              </a:rPr>
              <a:t>44 ゼタ(10</a:t>
            </a:r>
            <a:r>
              <a:rPr lang="ja-JP" sz="1600" b="1" i="0" u="none" strike="noStrike" cap="none" baseline="30000">
                <a:solidFill>
                  <a:srgbClr val="0F1F28"/>
                </a:solidFill>
                <a:latin typeface="IBM Plex Sans"/>
                <a:ea typeface="IBM Plex Sans"/>
                <a:cs typeface="IBM Plex Sans"/>
                <a:sym typeface="IBM Plex Sans"/>
              </a:rPr>
              <a:t>21</a:t>
            </a:r>
            <a:r>
              <a:rPr lang="ja-JP" sz="1600" b="1" i="0" u="none" strike="noStrike" cap="none">
                <a:solidFill>
                  <a:srgbClr val="0F1F28"/>
                </a:solidFill>
                <a:latin typeface="IBM Plex Sans"/>
                <a:ea typeface="IBM Plex Sans"/>
                <a:cs typeface="IBM Plex Sans"/>
                <a:sym typeface="IBM Plex Sans"/>
              </a:rPr>
              <a:t>)バイト</a:t>
            </a:r>
            <a:endParaRPr sz="1600" b="1" i="0" u="none" strike="noStrike" cap="none" baseline="30000">
              <a:solidFill>
                <a:srgbClr val="0F1F28"/>
              </a:solidFill>
              <a:latin typeface="IBM Plex Sans"/>
              <a:ea typeface="IBM Plex Sans"/>
              <a:cs typeface="IBM Plex Sans"/>
              <a:sym typeface="IBM Plex Sans"/>
            </a:endParaRPr>
          </a:p>
        </p:txBody>
      </p:sp>
      <p:cxnSp>
        <p:nvCxnSpPr>
          <p:cNvPr id="177" name="Google Shape;177;p11"/>
          <p:cNvCxnSpPr/>
          <p:nvPr/>
        </p:nvCxnSpPr>
        <p:spPr>
          <a:xfrm rot="10800000" flipH="1">
            <a:off x="11582403" y="1275059"/>
            <a:ext cx="23716" cy="4126364"/>
          </a:xfrm>
          <a:prstGeom prst="straightConnector1">
            <a:avLst/>
          </a:prstGeom>
          <a:solidFill>
            <a:schemeClr val="accent1"/>
          </a:solidFill>
          <a:ln w="9525" cap="flat" cmpd="sng">
            <a:solidFill>
              <a:schemeClr val="lt1"/>
            </a:solidFill>
            <a:prstDash val="solid"/>
            <a:round/>
            <a:headEnd type="triangle" w="med" len="med"/>
            <a:tailEnd type="triangle" w="med" len="med"/>
          </a:ln>
        </p:spPr>
      </p:cxnSp>
      <p:cxnSp>
        <p:nvCxnSpPr>
          <p:cNvPr id="178" name="Google Shape;178;p11"/>
          <p:cNvCxnSpPr/>
          <p:nvPr/>
        </p:nvCxnSpPr>
        <p:spPr>
          <a:xfrm rot="10800000">
            <a:off x="11582403" y="5401423"/>
            <a:ext cx="0" cy="523075"/>
          </a:xfrm>
          <a:prstGeom prst="straightConnector1">
            <a:avLst/>
          </a:prstGeom>
          <a:solidFill>
            <a:schemeClr val="accent1"/>
          </a:solidFill>
          <a:ln w="9525" cap="flat" cmpd="sng">
            <a:solidFill>
              <a:schemeClr val="lt1"/>
            </a:solidFill>
            <a:prstDash val="solid"/>
            <a:round/>
            <a:headEnd type="triangle" w="med" len="med"/>
            <a:tailEnd type="triangle" w="med" len="med"/>
          </a:ln>
        </p:spPr>
      </p:cxnSp>
      <p:sp>
        <p:nvSpPr>
          <p:cNvPr id="179" name="Google Shape;179;p11"/>
          <p:cNvSpPr/>
          <p:nvPr/>
        </p:nvSpPr>
        <p:spPr>
          <a:xfrm>
            <a:off x="11679244" y="5462385"/>
            <a:ext cx="458925" cy="418273"/>
          </a:xfrm>
          <a:prstGeom prst="ellipse">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33"/>
              <a:buFont typeface="IBM Plex Sans"/>
              <a:buNone/>
            </a:pPr>
            <a:r>
              <a:rPr lang="ja-JP" sz="1333" b="1" i="0" u="none" strike="noStrike" cap="none">
                <a:solidFill>
                  <a:srgbClr val="000000"/>
                </a:solidFill>
                <a:latin typeface="IBM Plex Sans"/>
                <a:ea typeface="IBM Plex Sans"/>
                <a:cs typeface="IBM Plex Sans"/>
                <a:sym typeface="IBM Plex Sans"/>
              </a:rPr>
              <a:t>1</a:t>
            </a:r>
            <a:endParaRPr sz="1333" b="1" i="0" u="none" strike="noStrike" cap="none">
              <a:solidFill>
                <a:srgbClr val="000000"/>
              </a:solidFill>
              <a:latin typeface="IBM Plex Sans"/>
              <a:ea typeface="IBM Plex Sans"/>
              <a:cs typeface="IBM Plex Sans"/>
              <a:sym typeface="IBM Plex Sans"/>
            </a:endParaRPr>
          </a:p>
        </p:txBody>
      </p:sp>
      <p:sp>
        <p:nvSpPr>
          <p:cNvPr id="180" name="Google Shape;180;p11"/>
          <p:cNvSpPr/>
          <p:nvPr/>
        </p:nvSpPr>
        <p:spPr>
          <a:xfrm>
            <a:off x="11679240" y="2954397"/>
            <a:ext cx="458925" cy="418273"/>
          </a:xfrm>
          <a:prstGeom prst="ellipse">
            <a:avLst/>
          </a:prstGeom>
          <a:solidFill>
            <a:srgbClr val="7030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2"/>
              </a:buClr>
              <a:buSzPts val="1333"/>
              <a:buFont typeface="IBM Plex Sans"/>
              <a:buNone/>
            </a:pPr>
            <a:r>
              <a:rPr lang="ja-JP" sz="1333" b="1" i="0" u="none" strike="noStrike" cap="none">
                <a:solidFill>
                  <a:schemeClr val="lt2"/>
                </a:solidFill>
                <a:latin typeface="IBM Plex Sans"/>
                <a:ea typeface="IBM Plex Sans"/>
                <a:cs typeface="IBM Plex Sans"/>
                <a:sym typeface="IBM Plex Sans"/>
              </a:rPr>
              <a:t>8</a:t>
            </a:r>
            <a:endParaRPr sz="1400" b="0" i="0" u="none" strike="noStrike" cap="none">
              <a:solidFill>
                <a:srgbClr val="000000"/>
              </a:solidFill>
              <a:latin typeface="Arial"/>
              <a:ea typeface="Arial"/>
              <a:cs typeface="Arial"/>
              <a:sym typeface="Arial"/>
            </a:endParaRPr>
          </a:p>
        </p:txBody>
      </p:sp>
      <p:sp>
        <p:nvSpPr>
          <p:cNvPr id="181" name="Google Shape;181;p11"/>
          <p:cNvSpPr txBox="1"/>
          <p:nvPr/>
        </p:nvSpPr>
        <p:spPr>
          <a:xfrm>
            <a:off x="9407362" y="6293454"/>
            <a:ext cx="219875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【出典】AI ヘルスケア・医療入門</a:t>
            </a:r>
            <a:endParaRPr sz="1400" b="0" i="0" u="none" strike="noStrike" cap="none">
              <a:solidFill>
                <a:srgbClr val="000000"/>
              </a:solidFill>
              <a:latin typeface="Arial"/>
              <a:ea typeface="Arial"/>
              <a:cs typeface="Arial"/>
              <a:sym typeface="Arial"/>
            </a:endParaRPr>
          </a:p>
        </p:txBody>
      </p:sp>
      <p:sp>
        <p:nvSpPr>
          <p:cNvPr id="182" name="Google Shape;182;p11"/>
          <p:cNvSpPr/>
          <p:nvPr/>
        </p:nvSpPr>
        <p:spPr>
          <a:xfrm>
            <a:off x="4533774" y="2754202"/>
            <a:ext cx="671878" cy="510462"/>
          </a:xfrm>
          <a:prstGeom prst="rightArrow">
            <a:avLst>
              <a:gd name="adj1" fmla="val 50000"/>
              <a:gd name="adj2" fmla="val 50000"/>
            </a:avLst>
          </a:prstGeom>
          <a:solidFill>
            <a:srgbClr val="00B0F0"/>
          </a:solidFill>
          <a:ln w="9525" cap="flat" cmpd="sng">
            <a:solidFill>
              <a:srgbClr val="00B0F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83" name="Google Shape;183;p11"/>
          <p:cNvSpPr/>
          <p:nvPr/>
        </p:nvSpPr>
        <p:spPr>
          <a:xfrm>
            <a:off x="4516479" y="1701912"/>
            <a:ext cx="671878" cy="510462"/>
          </a:xfrm>
          <a:prstGeom prst="rightArrow">
            <a:avLst>
              <a:gd name="adj1" fmla="val 50000"/>
              <a:gd name="adj2" fmla="val 50000"/>
            </a:avLst>
          </a:prstGeom>
          <a:solidFill>
            <a:srgbClr val="7030A0"/>
          </a:solidFill>
          <a:ln w="9525" cap="flat" cmpd="sng">
            <a:solidFill>
              <a:srgbClr val="7030A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84" name="Google Shape;184;p11"/>
          <p:cNvSpPr/>
          <p:nvPr/>
        </p:nvSpPr>
        <p:spPr>
          <a:xfrm>
            <a:off x="5598623" y="1701912"/>
            <a:ext cx="2472900" cy="1508034"/>
          </a:xfrm>
          <a:prstGeom prst="rect">
            <a:avLst/>
          </a:prstGeom>
          <a:noFill/>
          <a:ln>
            <a:noFill/>
          </a:ln>
        </p:spPr>
        <p:txBody>
          <a:bodyPr spcFirstLastPara="1" wrap="square" lIns="121850" tIns="60925" rIns="121850" bIns="60925" anchor="t" anchorCtr="0">
            <a:spAutoFit/>
          </a:bodyPr>
          <a:lstStyle/>
          <a:p>
            <a:pPr marL="0" marR="0" lvl="0" indent="0" algn="l" rtl="0">
              <a:lnSpc>
                <a:spcPct val="100000"/>
              </a:lnSpc>
              <a:spcBef>
                <a:spcPts val="0"/>
              </a:spcBef>
              <a:spcAft>
                <a:spcPts val="0"/>
              </a:spcAft>
              <a:buClr>
                <a:srgbClr val="7030A0"/>
              </a:buClr>
              <a:buSzPts val="2000"/>
              <a:buFont typeface="IBM Plex Sans"/>
              <a:buNone/>
            </a:pPr>
            <a:r>
              <a:rPr lang="ja-JP" sz="2000" b="1" i="0" u="none" strike="noStrike" cap="none">
                <a:solidFill>
                  <a:srgbClr val="7030A0"/>
                </a:solidFill>
                <a:latin typeface="IBM Plex Sans"/>
                <a:ea typeface="IBM Plex Sans"/>
                <a:cs typeface="IBM Plex Sans"/>
                <a:sym typeface="IBM Plex Sans"/>
              </a:rPr>
              <a:t>非構造化データ</a:t>
            </a:r>
            <a:endParaRPr sz="2000" b="1" i="0" u="none" strike="noStrike" cap="none">
              <a:solidFill>
                <a:srgbClr val="7030A0"/>
              </a:solidFill>
              <a:latin typeface="IBM Plex Sans"/>
              <a:ea typeface="IBM Plex Sans"/>
              <a:cs typeface="IBM Plex Sans"/>
              <a:sym typeface="IBM Plex Sans"/>
            </a:endParaRPr>
          </a:p>
          <a:p>
            <a:pPr marL="0" marR="0" lvl="0" indent="0" algn="l" rtl="0">
              <a:lnSpc>
                <a:spcPct val="100000"/>
              </a:lnSpc>
              <a:spcBef>
                <a:spcPts val="6000"/>
              </a:spcBef>
              <a:spcAft>
                <a:spcPts val="0"/>
              </a:spcAft>
              <a:buClr>
                <a:srgbClr val="00B0F0"/>
              </a:buClr>
              <a:buSzPts val="2000"/>
              <a:buFont typeface="IBM Plex Sans"/>
              <a:buNone/>
            </a:pPr>
            <a:r>
              <a:rPr lang="ja-JP" sz="2000" b="1" i="0" u="none" strike="noStrike" cap="none">
                <a:solidFill>
                  <a:srgbClr val="00B0F0"/>
                </a:solidFill>
                <a:latin typeface="IBM Plex Sans"/>
                <a:ea typeface="IBM Plex Sans"/>
                <a:cs typeface="IBM Plex Sans"/>
                <a:sym typeface="IBM Plex Sans"/>
              </a:rPr>
              <a:t>構造化データ</a:t>
            </a:r>
            <a:endParaRPr sz="2000" b="1" i="0" u="none" strike="noStrike" cap="none">
              <a:solidFill>
                <a:srgbClr val="00B0F0"/>
              </a:solidFill>
              <a:latin typeface="IBM Plex Sans"/>
              <a:ea typeface="IBM Plex Sans"/>
              <a:cs typeface="IBM Plex Sans"/>
              <a:sym typeface="IBM Plex Sans"/>
            </a:endParaRPr>
          </a:p>
        </p:txBody>
      </p:sp>
      <p:sp>
        <p:nvSpPr>
          <p:cNvPr id="185" name="Google Shape;185;p11"/>
          <p:cNvSpPr txBox="1"/>
          <p:nvPr/>
        </p:nvSpPr>
        <p:spPr>
          <a:xfrm>
            <a:off x="727439" y="3847442"/>
            <a:ext cx="664626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chemeClr val="dk1"/>
                </a:solidFill>
                <a:latin typeface="IBM Plex Sans"/>
                <a:ea typeface="IBM Plex Sans"/>
                <a:cs typeface="IBM Plex Sans"/>
                <a:sym typeface="IBM Plex Sans"/>
              </a:rPr>
              <a:t>これらのデータをビジネスに活用することは</a:t>
            </a:r>
            <a:endParaRPr sz="2400" b="0"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2400"/>
              <a:buFont typeface="Arial"/>
              <a:buNone/>
            </a:pPr>
            <a:r>
              <a:rPr lang="ja-JP" sz="2400" b="1" i="0" u="none" strike="noStrike" cap="none">
                <a:solidFill>
                  <a:schemeClr val="dk1"/>
                </a:solidFill>
                <a:latin typeface="IBM Plex Sans"/>
                <a:ea typeface="IBM Plex Sans"/>
                <a:cs typeface="IBM Plex Sans"/>
                <a:sym typeface="IBM Plex Sans"/>
              </a:rPr>
              <a:t>競争力の向上に不可欠</a:t>
            </a:r>
            <a:endParaRPr sz="2400" b="1" i="0" u="none" strike="noStrike" cap="none">
              <a:solidFill>
                <a:schemeClr val="dk1"/>
              </a:solidFill>
              <a:latin typeface="IBM Plex Sans"/>
              <a:ea typeface="IBM Plex Sans"/>
              <a:cs typeface="IBM Plex Sans"/>
              <a:sym typeface="IBM Plex Sans"/>
            </a:endParaRPr>
          </a:p>
          <a:p>
            <a:pPr marL="0" marR="0" lvl="0" indent="0" algn="l" rtl="0">
              <a:lnSpc>
                <a:spcPct val="100000"/>
              </a:lnSpc>
              <a:spcBef>
                <a:spcPts val="0"/>
              </a:spcBef>
              <a:spcAft>
                <a:spcPts val="0"/>
              </a:spcAft>
              <a:buClr>
                <a:srgbClr val="000000"/>
              </a:buClr>
              <a:buSzPts val="2400"/>
              <a:buFont typeface="Arial"/>
              <a:buNone/>
            </a:pPr>
            <a:r>
              <a:rPr lang="ja-JP" sz="2400" b="0" i="0" u="none" strike="noStrike" cap="none">
                <a:solidFill>
                  <a:schemeClr val="dk1"/>
                </a:solidFill>
                <a:latin typeface="IBM Plex Sans"/>
                <a:ea typeface="IBM Plex Sans"/>
                <a:cs typeface="IBM Plex Sans"/>
                <a:sym typeface="IBM Plex Sans"/>
              </a:rPr>
              <a:t>→</a:t>
            </a:r>
            <a:r>
              <a:rPr lang="ja-JP" sz="2400" b="0" i="0" u="none" strike="noStrike" cap="none">
                <a:solidFill>
                  <a:srgbClr val="FF0000"/>
                </a:solidFill>
                <a:latin typeface="IBM Plex Sans"/>
                <a:ea typeface="IBM Plex Sans"/>
                <a:cs typeface="IBM Plex Sans"/>
                <a:sym typeface="IBM Plex Sans"/>
              </a:rPr>
              <a:t> </a:t>
            </a:r>
            <a:r>
              <a:rPr lang="ja-JP" sz="2400" b="1" i="0" u="none" strike="noStrike" cap="none">
                <a:solidFill>
                  <a:srgbClr val="FF0000"/>
                </a:solidFill>
                <a:latin typeface="IBM Plex Sans"/>
                <a:ea typeface="IBM Plex Sans"/>
                <a:cs typeface="IBM Plex Sans"/>
                <a:sym typeface="IBM Plex Sans"/>
              </a:rPr>
              <a:t>データ活用の高度化</a:t>
            </a:r>
            <a:r>
              <a:rPr lang="ja-JP" sz="2400" b="0" i="0" u="none" strike="noStrike" cap="none">
                <a:solidFill>
                  <a:schemeClr val="dk1"/>
                </a:solidFill>
                <a:latin typeface="IBM Plex Sans"/>
                <a:ea typeface="IBM Plex Sans"/>
                <a:cs typeface="IBM Plex Sans"/>
                <a:sym typeface="IBM Plex Sans"/>
              </a:rPr>
              <a:t>が求められる</a:t>
            </a:r>
            <a:endParaRPr sz="2400" b="0" i="0" u="none" strike="noStrike" cap="none">
              <a:solidFill>
                <a:schemeClr val="dk1"/>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13"/>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14</a:t>
            </a:fld>
            <a:endParaRPr/>
          </a:p>
        </p:txBody>
      </p:sp>
      <p:sp>
        <p:nvSpPr>
          <p:cNvPr id="191" name="Google Shape;191;p13"/>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高度なデータ活用に対するニーズ</a:t>
            </a:r>
            <a:endParaRPr/>
          </a:p>
        </p:txBody>
      </p:sp>
      <p:sp>
        <p:nvSpPr>
          <p:cNvPr id="192" name="Google Shape;192;p13"/>
          <p:cNvSpPr txBox="1">
            <a:spLocks noGrp="1"/>
          </p:cNvSpPr>
          <p:nvPr>
            <p:ph type="body" idx="1"/>
          </p:nvPr>
        </p:nvSpPr>
        <p:spPr>
          <a:xfrm>
            <a:off x="399474" y="1274055"/>
            <a:ext cx="5302511" cy="3210477"/>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1800"/>
              <a:buNone/>
            </a:pPr>
            <a:r>
              <a:rPr lang="ja-JP" sz="2400" b="1"/>
              <a:t>システム化</a:t>
            </a:r>
            <a:endParaRPr sz="2000"/>
          </a:p>
          <a:p>
            <a:pPr marL="0" lvl="0" indent="0" algn="just" rtl="0">
              <a:lnSpc>
                <a:spcPct val="100000"/>
              </a:lnSpc>
              <a:spcBef>
                <a:spcPts val="1800"/>
              </a:spcBef>
              <a:spcAft>
                <a:spcPts val="0"/>
              </a:spcAft>
              <a:buClr>
                <a:schemeClr val="dk1"/>
              </a:buClr>
              <a:buSzPts val="1800"/>
              <a:buNone/>
            </a:pPr>
            <a:r>
              <a:rPr lang="ja-JP" sz="2000"/>
              <a:t>データの収集 ~ 加工 ~ 可視化・推論を自動化することで知見の獲得や意思決定をより迅速に行う</a:t>
            </a:r>
            <a:endParaRPr sz="2000"/>
          </a:p>
          <a:p>
            <a:pPr marL="0" lvl="0" indent="0" algn="just" rtl="0">
              <a:lnSpc>
                <a:spcPct val="100000"/>
              </a:lnSpc>
              <a:spcBef>
                <a:spcPts val="1200"/>
              </a:spcBef>
              <a:spcAft>
                <a:spcPts val="0"/>
              </a:spcAft>
              <a:buClr>
                <a:schemeClr val="dk1"/>
              </a:buClr>
              <a:buSzPts val="1800"/>
              <a:buNone/>
            </a:pPr>
            <a:r>
              <a:rPr lang="ja-JP" sz="2000"/>
              <a:t>例)</a:t>
            </a:r>
            <a:endParaRPr/>
          </a:p>
          <a:p>
            <a:pPr marL="342900" lvl="0" indent="-228600" algn="just" rtl="0">
              <a:lnSpc>
                <a:spcPct val="100000"/>
              </a:lnSpc>
              <a:spcBef>
                <a:spcPts val="0"/>
              </a:spcBef>
              <a:spcAft>
                <a:spcPts val="0"/>
              </a:spcAft>
              <a:buSzPts val="1800"/>
              <a:buFont typeface="Arial"/>
              <a:buChar char="•"/>
            </a:pPr>
            <a:r>
              <a:rPr lang="ja-JP" sz="2000"/>
              <a:t>ダッシュボードを使用して KPI を継続的にモニタリングする</a:t>
            </a:r>
            <a:endParaRPr sz="2000"/>
          </a:p>
          <a:p>
            <a:pPr marL="342900" lvl="0" indent="-228600" algn="just" rtl="0">
              <a:lnSpc>
                <a:spcPct val="100000"/>
              </a:lnSpc>
              <a:spcBef>
                <a:spcPts val="0"/>
              </a:spcBef>
              <a:spcAft>
                <a:spcPts val="0"/>
              </a:spcAft>
              <a:buSzPts val="1800"/>
              <a:buFont typeface="Arial"/>
              <a:buChar char="•"/>
            </a:pPr>
            <a:r>
              <a:rPr lang="ja-JP" sz="2000"/>
              <a:t>断続的に生成されるデータをリアルタイムに収集・加工する</a:t>
            </a:r>
            <a:endParaRPr sz="2000"/>
          </a:p>
        </p:txBody>
      </p:sp>
      <p:sp>
        <p:nvSpPr>
          <p:cNvPr id="193" name="Google Shape;193;p13"/>
          <p:cNvSpPr txBox="1"/>
          <p:nvPr/>
        </p:nvSpPr>
        <p:spPr>
          <a:xfrm>
            <a:off x="6161015" y="1274055"/>
            <a:ext cx="5302511" cy="32104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ja-JP" sz="2400" b="1" i="0" u="none" strike="noStrike" cap="none">
                <a:solidFill>
                  <a:schemeClr val="dk1"/>
                </a:solidFill>
                <a:latin typeface="Arial"/>
                <a:ea typeface="Arial"/>
                <a:cs typeface="Arial"/>
                <a:sym typeface="Arial"/>
              </a:rPr>
              <a:t>より複雑なデータの解析</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1800"/>
              </a:spcBef>
              <a:spcAft>
                <a:spcPts val="0"/>
              </a:spcAft>
              <a:buClr>
                <a:schemeClr val="dk1"/>
              </a:buClr>
              <a:buSzPts val="1800"/>
              <a:buFont typeface="Arial"/>
              <a:buNone/>
            </a:pPr>
            <a:r>
              <a:rPr lang="ja-JP" sz="2000" b="0" i="0" u="none" strike="noStrike" cap="none">
                <a:solidFill>
                  <a:schemeClr val="dk1"/>
                </a:solidFill>
                <a:latin typeface="Arial"/>
                <a:ea typeface="Arial"/>
                <a:cs typeface="Arial"/>
                <a:sym typeface="Arial"/>
              </a:rPr>
              <a:t>人間の目でしか把握できないデータや人間でも把握が困難な高次元データに対して，強力なアルゴリズムを用いて推論を行う</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1800"/>
              <a:buFont typeface="Arial"/>
              <a:buNone/>
            </a:pPr>
            <a:r>
              <a:rPr lang="ja-JP" sz="2000" b="0" i="0" u="none" strike="noStrike" cap="none">
                <a:solidFill>
                  <a:schemeClr val="dk1"/>
                </a:solidFill>
                <a:latin typeface="Arial"/>
                <a:ea typeface="Arial"/>
                <a:cs typeface="Arial"/>
                <a:sym typeface="Arial"/>
              </a:rPr>
              <a:t>例)</a:t>
            </a:r>
            <a:endParaRPr sz="2000" b="0" i="0" u="none" strike="noStrike" cap="none">
              <a:solidFill>
                <a:schemeClr val="dk1"/>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Char char="•"/>
            </a:pPr>
            <a:r>
              <a:rPr lang="ja-JP" sz="2000" b="0" i="0" u="none" strike="noStrike" cap="none">
                <a:solidFill>
                  <a:schemeClr val="dk1"/>
                </a:solidFill>
                <a:latin typeface="Arial"/>
                <a:ea typeface="Arial"/>
                <a:cs typeface="Arial"/>
                <a:sym typeface="Arial"/>
              </a:rPr>
              <a:t>カラム数が多いテーブルデータに対してGBDTで推論を行う</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chemeClr val="dk1"/>
              </a:buClr>
              <a:buSzPts val="1800"/>
              <a:buFont typeface="Arial"/>
              <a:buChar char="•"/>
            </a:pPr>
            <a:r>
              <a:rPr lang="ja-JP" sz="2000" b="0" i="0" u="none" strike="noStrike" cap="none">
                <a:solidFill>
                  <a:schemeClr val="dk1"/>
                </a:solidFill>
                <a:latin typeface="Arial"/>
                <a:ea typeface="Arial"/>
                <a:cs typeface="Arial"/>
                <a:sym typeface="Arial"/>
              </a:rPr>
              <a:t>画像データに対して深層学習を使用して推論を行う</a:t>
            </a:r>
            <a:endParaRPr sz="2000" b="0" i="0" u="none" strike="noStrike" cap="none">
              <a:solidFill>
                <a:schemeClr val="dk1"/>
              </a:solidFill>
              <a:latin typeface="Arial"/>
              <a:ea typeface="Arial"/>
              <a:cs typeface="Arial"/>
              <a:sym typeface="Arial"/>
            </a:endParaRPr>
          </a:p>
        </p:txBody>
      </p:sp>
      <p:sp>
        <p:nvSpPr>
          <p:cNvPr id="194" name="Google Shape;194;p13"/>
          <p:cNvSpPr/>
          <p:nvPr/>
        </p:nvSpPr>
        <p:spPr>
          <a:xfrm>
            <a:off x="335360" y="1067325"/>
            <a:ext cx="5430600" cy="3576300"/>
          </a:xfrm>
          <a:prstGeom prst="roundRect">
            <a:avLst>
              <a:gd name="adj" fmla="val 7329"/>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13"/>
          <p:cNvSpPr/>
          <p:nvPr/>
        </p:nvSpPr>
        <p:spPr>
          <a:xfrm>
            <a:off x="6098063" y="1067324"/>
            <a:ext cx="5430740" cy="3576237"/>
          </a:xfrm>
          <a:prstGeom prst="roundRect">
            <a:avLst>
              <a:gd name="adj" fmla="val 7329"/>
            </a:avLst>
          </a:prstGeom>
          <a:no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13"/>
          <p:cNvSpPr/>
          <p:nvPr/>
        </p:nvSpPr>
        <p:spPr>
          <a:xfrm>
            <a:off x="335360" y="4850296"/>
            <a:ext cx="11193443" cy="1630017"/>
          </a:xfrm>
          <a:prstGeom prst="roundRect">
            <a:avLst>
              <a:gd name="adj" fmla="val 16667"/>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7" name="Google Shape;197;p13"/>
          <p:cNvSpPr txBox="1"/>
          <p:nvPr/>
        </p:nvSpPr>
        <p:spPr>
          <a:xfrm>
            <a:off x="1305005" y="5311360"/>
            <a:ext cx="349145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データ活用が高度化したのも</a:t>
            </a:r>
            <a:r>
              <a:rPr lang="ja-JP" sz="2000" b="0" i="0" u="sng" strike="noStrike" cap="none">
                <a:solidFill>
                  <a:srgbClr val="000000"/>
                </a:solidFill>
                <a:latin typeface="Arial"/>
                <a:ea typeface="Arial"/>
                <a:cs typeface="Arial"/>
                <a:sym typeface="Arial"/>
              </a:rPr>
              <a:t>技術の発展のおかげ</a:t>
            </a:r>
            <a:endParaRPr sz="2000" b="0" i="0" u="sng" strike="noStrike" cap="none">
              <a:solidFill>
                <a:srgbClr val="000000"/>
              </a:solidFill>
              <a:latin typeface="Arial"/>
              <a:ea typeface="Arial"/>
              <a:cs typeface="Arial"/>
              <a:sym typeface="Arial"/>
            </a:endParaRPr>
          </a:p>
        </p:txBody>
      </p:sp>
      <p:sp>
        <p:nvSpPr>
          <p:cNvPr id="198" name="Google Shape;198;p13"/>
          <p:cNvSpPr txBox="1"/>
          <p:nvPr/>
        </p:nvSpPr>
        <p:spPr>
          <a:xfrm>
            <a:off x="5546522" y="5003584"/>
            <a:ext cx="5917004"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ja-JP" sz="2000" b="0" i="0" u="none" strike="noStrike" cap="none">
                <a:solidFill>
                  <a:srgbClr val="000000"/>
                </a:solidFill>
                <a:latin typeface="Arial"/>
                <a:ea typeface="Arial"/>
                <a:cs typeface="Arial"/>
                <a:sym typeface="Arial"/>
              </a:rPr>
              <a:t>例)</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ja-JP" sz="2000" b="0" i="0" u="none" strike="noStrike" cap="none">
                <a:solidFill>
                  <a:srgbClr val="000000"/>
                </a:solidFill>
                <a:latin typeface="Arial"/>
                <a:ea typeface="Arial"/>
                <a:cs typeface="Arial"/>
                <a:sym typeface="Arial"/>
              </a:rPr>
              <a:t>強力なアルゴリズムの登場</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ja-JP" sz="2000" b="0" i="0" u="none" strike="noStrike" cap="none">
                <a:solidFill>
                  <a:srgbClr val="000000"/>
                </a:solidFill>
                <a:latin typeface="Arial"/>
                <a:ea typeface="Arial"/>
                <a:cs typeface="Arial"/>
                <a:sym typeface="Arial"/>
              </a:rPr>
              <a:t>GPU, TPU による大規模行列演算</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ja-JP" sz="2000" b="0" i="0" u="none" strike="noStrike" cap="none">
                <a:solidFill>
                  <a:srgbClr val="000000"/>
                </a:solidFill>
                <a:latin typeface="Arial"/>
                <a:ea typeface="Arial"/>
                <a:cs typeface="Arial"/>
                <a:sym typeface="Arial"/>
              </a:rPr>
              <a:t>ワークフローエンジンによるバッチ処理の管理</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g246282432c1_2_3"/>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15</a:t>
            </a:fld>
            <a:endParaRPr/>
          </a:p>
        </p:txBody>
      </p:sp>
      <p:sp>
        <p:nvSpPr>
          <p:cNvPr id="204" name="Google Shape;204;g246282432c1_2_3"/>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事例: 推薦システムの実績のモニタリング</a:t>
            </a:r>
            <a:endParaRPr/>
          </a:p>
        </p:txBody>
      </p:sp>
      <p:sp>
        <p:nvSpPr>
          <p:cNvPr id="205" name="Google Shape;205;g246282432c1_2_3"/>
          <p:cNvSpPr txBox="1">
            <a:spLocks noGrp="1"/>
          </p:cNvSpPr>
          <p:nvPr>
            <p:ph type="body" idx="1"/>
          </p:nvPr>
        </p:nvSpPr>
        <p:spPr>
          <a:xfrm>
            <a:off x="334975" y="765175"/>
            <a:ext cx="11539500" cy="5802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45cd0705d8_1_36"/>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16</a:t>
            </a:fld>
            <a:endParaRPr/>
          </a:p>
        </p:txBody>
      </p:sp>
      <p:sp>
        <p:nvSpPr>
          <p:cNvPr id="211" name="Google Shape;211;g245cd0705d8_1_36"/>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事例: 需給予測によるタクシー予約管理の効率化</a:t>
            </a:r>
            <a:endParaRPr/>
          </a:p>
        </p:txBody>
      </p:sp>
      <p:sp>
        <p:nvSpPr>
          <p:cNvPr id="212" name="Google Shape;212;g245cd0705d8_1_36"/>
          <p:cNvSpPr txBox="1">
            <a:spLocks noGrp="1"/>
          </p:cNvSpPr>
          <p:nvPr>
            <p:ph type="body" idx="1"/>
          </p:nvPr>
        </p:nvSpPr>
        <p:spPr>
          <a:xfrm>
            <a:off x="353100" y="1078613"/>
            <a:ext cx="8437800" cy="2461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67"/>
              <a:buNone/>
            </a:pPr>
            <a:r>
              <a:rPr lang="ja-JP" sz="2400" u="sng"/>
              <a:t>タクシーアプリ「GO」における「AI予約」</a:t>
            </a:r>
            <a:endParaRPr sz="2400" u="sng"/>
          </a:p>
          <a:p>
            <a:pPr marL="457200" lvl="0" indent="-355600" algn="l" rtl="0">
              <a:lnSpc>
                <a:spcPct val="100000"/>
              </a:lnSpc>
              <a:spcBef>
                <a:spcPts val="1000"/>
              </a:spcBef>
              <a:spcAft>
                <a:spcPts val="0"/>
              </a:spcAft>
              <a:buSzPts val="2000"/>
              <a:buChar char="●"/>
            </a:pPr>
            <a:r>
              <a:rPr lang="ja-JP" sz="2000"/>
              <a:t>従来の人力での予約では事前に車両を確保する</a:t>
            </a:r>
            <a:endParaRPr sz="2000"/>
          </a:p>
          <a:p>
            <a:pPr marL="914400" lvl="1" indent="-355600" algn="l" rtl="0">
              <a:lnSpc>
                <a:spcPct val="100000"/>
              </a:lnSpc>
              <a:spcBef>
                <a:spcPts val="0"/>
              </a:spcBef>
              <a:spcAft>
                <a:spcPts val="0"/>
              </a:spcAft>
              <a:buSzPts val="2000"/>
              <a:buChar char="○"/>
            </a:pPr>
            <a:r>
              <a:rPr lang="ja-JP" sz="2000"/>
              <a:t>乗務員の拘束時間が長い</a:t>
            </a:r>
            <a:endParaRPr sz="2000"/>
          </a:p>
          <a:p>
            <a:pPr marL="914400" lvl="1" indent="-355600" algn="l" rtl="0">
              <a:lnSpc>
                <a:spcPct val="100000"/>
              </a:lnSpc>
              <a:spcBef>
                <a:spcPts val="0"/>
              </a:spcBef>
              <a:spcAft>
                <a:spcPts val="0"/>
              </a:spcAft>
              <a:buSzPts val="2000"/>
              <a:buChar char="○"/>
            </a:pPr>
            <a:r>
              <a:rPr lang="ja-JP" sz="2000"/>
              <a:t>予約枠数に限りがある</a:t>
            </a:r>
            <a:endParaRPr sz="2000"/>
          </a:p>
          <a:p>
            <a:pPr marL="457200" lvl="0" indent="-355600" algn="l" rtl="0">
              <a:lnSpc>
                <a:spcPct val="100000"/>
              </a:lnSpc>
              <a:spcBef>
                <a:spcPts val="1000"/>
              </a:spcBef>
              <a:spcAft>
                <a:spcPts val="0"/>
              </a:spcAft>
              <a:buSzPts val="2000"/>
              <a:buChar char="●"/>
            </a:pPr>
            <a:r>
              <a:rPr lang="ja-JP" sz="2000"/>
              <a:t>AI 予約では AI を用いて配車可能性を予測する</a:t>
            </a:r>
            <a:endParaRPr sz="2000"/>
          </a:p>
          <a:p>
            <a:pPr marL="914400" lvl="1" indent="-355600" algn="l" rtl="0">
              <a:lnSpc>
                <a:spcPct val="100000"/>
              </a:lnSpc>
              <a:spcBef>
                <a:spcPts val="0"/>
              </a:spcBef>
              <a:spcAft>
                <a:spcPts val="0"/>
              </a:spcAft>
              <a:buSzPts val="2000"/>
              <a:buChar char="○"/>
            </a:pPr>
            <a:r>
              <a:rPr lang="ja-JP" sz="2000"/>
              <a:t>当日に柔軟に車両を確保する</a:t>
            </a:r>
            <a:endParaRPr sz="2000"/>
          </a:p>
          <a:p>
            <a:pPr marL="914400" lvl="1" indent="-355600" algn="l" rtl="0">
              <a:lnSpc>
                <a:spcPct val="100000"/>
              </a:lnSpc>
              <a:spcBef>
                <a:spcPts val="0"/>
              </a:spcBef>
              <a:spcAft>
                <a:spcPts val="0"/>
              </a:spcAft>
              <a:buSzPts val="2000"/>
              <a:buChar char="○"/>
            </a:pPr>
            <a:r>
              <a:rPr lang="ja-JP" sz="2000"/>
              <a:t>従来の10倍以上の予約依頼に対応</a:t>
            </a:r>
            <a:endParaRPr sz="2000"/>
          </a:p>
        </p:txBody>
      </p:sp>
      <p:pic>
        <p:nvPicPr>
          <p:cNvPr id="213" name="Google Shape;213;g245cd0705d8_1_36"/>
          <p:cNvPicPr preferRelativeResize="0"/>
          <p:nvPr/>
        </p:nvPicPr>
        <p:blipFill rotWithShape="1">
          <a:blip r:embed="rId3">
            <a:alphaModFix/>
          </a:blip>
          <a:srcRect/>
          <a:stretch/>
        </p:blipFill>
        <p:spPr>
          <a:xfrm>
            <a:off x="335350" y="3924300"/>
            <a:ext cx="8223600" cy="2403000"/>
          </a:xfrm>
          <a:prstGeom prst="rect">
            <a:avLst/>
          </a:prstGeom>
          <a:noFill/>
          <a:ln>
            <a:noFill/>
          </a:ln>
        </p:spPr>
      </p:pic>
      <p:sp>
        <p:nvSpPr>
          <p:cNvPr id="214" name="Google Shape;214;g245cd0705d8_1_36"/>
          <p:cNvSpPr txBox="1"/>
          <p:nvPr/>
        </p:nvSpPr>
        <p:spPr>
          <a:xfrm>
            <a:off x="1727200" y="6327300"/>
            <a:ext cx="586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000000"/>
                </a:solidFill>
                <a:latin typeface="Arial"/>
                <a:ea typeface="Arial"/>
                <a:cs typeface="Arial"/>
                <a:sym typeface="Arial"/>
              </a:rPr>
              <a:t>【出典】Mobility Technologies Engineering Blog </a:t>
            </a:r>
            <a:r>
              <a:rPr lang="ja-JP" sz="1000" b="0" i="0" u="sng" strike="noStrike" cap="none">
                <a:solidFill>
                  <a:schemeClr val="accent2"/>
                </a:solidFill>
                <a:latin typeface="Arial"/>
                <a:ea typeface="Arial"/>
                <a:cs typeface="Arial"/>
                <a:sym typeface="Arial"/>
                <a:hlinkClick r:id="rId4">
                  <a:extLst>
                    <a:ext uri="{A12FA001-AC4F-418D-AE19-62706E023703}">
                      <ahyp:hlinkClr xmlns:ahyp="http://schemas.microsoft.com/office/drawing/2018/hyperlinkcolor" val="tx"/>
                    </a:ext>
                  </a:extLst>
                </a:hlinkClick>
              </a:rPr>
              <a:t>https://lab.mo-t.com/blog/curation-ai-reservation</a:t>
            </a:r>
            <a:endParaRPr sz="1000" b="0" i="0" u="none" strike="noStrike" cap="none">
              <a:solidFill>
                <a:srgbClr val="000000"/>
              </a:solidFill>
              <a:latin typeface="Arial"/>
              <a:ea typeface="Arial"/>
              <a:cs typeface="Arial"/>
              <a:sym typeface="Arial"/>
            </a:endParaRPr>
          </a:p>
        </p:txBody>
      </p:sp>
      <p:pic>
        <p:nvPicPr>
          <p:cNvPr id="215" name="Google Shape;215;g245cd0705d8_1_36"/>
          <p:cNvPicPr preferRelativeResize="0"/>
          <p:nvPr/>
        </p:nvPicPr>
        <p:blipFill rotWithShape="1">
          <a:blip r:embed="rId5">
            <a:alphaModFix/>
          </a:blip>
          <a:srcRect/>
          <a:stretch/>
        </p:blipFill>
        <p:spPr>
          <a:xfrm>
            <a:off x="8772905" y="802650"/>
            <a:ext cx="3053620" cy="5649749"/>
          </a:xfrm>
          <a:prstGeom prst="rect">
            <a:avLst/>
          </a:prstGeom>
          <a:noFill/>
          <a:ln>
            <a:noFill/>
          </a:ln>
        </p:spPr>
      </p:pic>
      <p:sp>
        <p:nvSpPr>
          <p:cNvPr id="216" name="Google Shape;216;g245cd0705d8_1_36"/>
          <p:cNvSpPr txBox="1"/>
          <p:nvPr/>
        </p:nvSpPr>
        <p:spPr>
          <a:xfrm>
            <a:off x="9537822" y="6327300"/>
            <a:ext cx="2288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000000"/>
                </a:solidFill>
                <a:latin typeface="Arial"/>
                <a:ea typeface="Arial"/>
                <a:cs typeface="Arial"/>
                <a:sym typeface="Arial"/>
              </a:rPr>
              <a:t>【出典】</a:t>
            </a:r>
            <a:r>
              <a:rPr lang="ja-JP" sz="1000" b="0" i="0" u="sng" strike="noStrike" cap="none">
                <a:solidFill>
                  <a:schemeClr val="hlink"/>
                </a:solidFill>
                <a:latin typeface="Arial"/>
                <a:ea typeface="Arial"/>
                <a:cs typeface="Arial"/>
                <a:sym typeface="Arial"/>
                <a:hlinkClick r:id="rId6"/>
              </a:rPr>
              <a:t>https://go.mo-t.com/service</a:t>
            </a:r>
            <a:r>
              <a:rPr lang="ja-JP"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45cd0705d8_1_0"/>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17</a:t>
            </a:fld>
            <a:endParaRPr/>
          </a:p>
        </p:txBody>
      </p:sp>
      <p:sp>
        <p:nvSpPr>
          <p:cNvPr id="222" name="Google Shape;222;g245cd0705d8_1_0"/>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事例: 深層学習を用いた関連検索ワードの掲出</a:t>
            </a:r>
            <a:endParaRPr/>
          </a:p>
        </p:txBody>
      </p:sp>
      <p:sp>
        <p:nvSpPr>
          <p:cNvPr id="223" name="Google Shape;223;g245cd0705d8_1_0"/>
          <p:cNvSpPr txBox="1">
            <a:spLocks noGrp="1"/>
          </p:cNvSpPr>
          <p:nvPr>
            <p:ph type="body" idx="1"/>
          </p:nvPr>
        </p:nvSpPr>
        <p:spPr>
          <a:xfrm>
            <a:off x="334975" y="1037275"/>
            <a:ext cx="6582900" cy="5553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ja-JP" sz="2400" u="sng"/>
              <a:t>「Yahoo!検索」における関連検索ワードの掲出</a:t>
            </a:r>
            <a:endParaRPr sz="2400" u="sng"/>
          </a:p>
          <a:p>
            <a:pPr marL="457200" lvl="0" indent="-355600" algn="l" rtl="0">
              <a:lnSpc>
                <a:spcPct val="100000"/>
              </a:lnSpc>
              <a:spcBef>
                <a:spcPts val="1000"/>
              </a:spcBef>
              <a:spcAft>
                <a:spcPts val="0"/>
              </a:spcAft>
              <a:buSzPts val="2000"/>
              <a:buChar char="●"/>
            </a:pPr>
            <a:r>
              <a:rPr lang="ja-JP" sz="2000"/>
              <a:t>従来はクエリの前方一致を使用していた</a:t>
            </a:r>
            <a:endParaRPr sz="2000"/>
          </a:p>
          <a:p>
            <a:pPr marL="914400" lvl="1" indent="-355600" algn="l" rtl="0">
              <a:lnSpc>
                <a:spcPct val="100000"/>
              </a:lnSpc>
              <a:spcBef>
                <a:spcPts val="0"/>
              </a:spcBef>
              <a:spcAft>
                <a:spcPts val="0"/>
              </a:spcAft>
              <a:buSzPts val="2000"/>
              <a:buChar char="○"/>
            </a:pPr>
            <a:r>
              <a:rPr lang="ja-JP" sz="2000"/>
              <a:t>単語の順番が異なると別クエリと判断される</a:t>
            </a:r>
            <a:endParaRPr sz="2000"/>
          </a:p>
          <a:p>
            <a:pPr marL="914400" lvl="1" indent="-355600" algn="l" rtl="0">
              <a:lnSpc>
                <a:spcPct val="100000"/>
              </a:lnSpc>
              <a:spcBef>
                <a:spcPts val="0"/>
              </a:spcBef>
              <a:spcAft>
                <a:spcPts val="0"/>
              </a:spcAft>
              <a:buSzPts val="2000"/>
              <a:buChar char="○"/>
            </a:pPr>
            <a:r>
              <a:rPr lang="ja-JP" sz="2000"/>
              <a:t>マイナーなクエリには類似クエリを探せない</a:t>
            </a:r>
            <a:endParaRPr sz="2000"/>
          </a:p>
          <a:p>
            <a:pPr marL="457200" lvl="0" indent="-355600" algn="l" rtl="0">
              <a:lnSpc>
                <a:spcPct val="100000"/>
              </a:lnSpc>
              <a:spcBef>
                <a:spcPts val="1000"/>
              </a:spcBef>
              <a:spcAft>
                <a:spcPts val="0"/>
              </a:spcAft>
              <a:buSzPts val="2000"/>
              <a:buChar char="●"/>
            </a:pPr>
            <a:r>
              <a:rPr lang="ja-JP" sz="2000"/>
              <a:t>深層学習によるベクトル検索を導入</a:t>
            </a:r>
            <a:endParaRPr sz="2000"/>
          </a:p>
          <a:p>
            <a:pPr marL="914400" lvl="1" indent="-355600" algn="l" rtl="0">
              <a:lnSpc>
                <a:spcPct val="100000"/>
              </a:lnSpc>
              <a:spcBef>
                <a:spcPts val="0"/>
              </a:spcBef>
              <a:spcAft>
                <a:spcPts val="0"/>
              </a:spcAft>
              <a:buSzPts val="2000"/>
              <a:buChar char="○"/>
            </a:pPr>
            <a:r>
              <a:rPr lang="ja-JP" sz="2000"/>
              <a:t>カバレッジ（関連検索ワードを1件以上出せた検索クエリの割合）の向上</a:t>
            </a:r>
            <a:endParaRPr sz="2000"/>
          </a:p>
          <a:p>
            <a:pPr marL="0" lvl="0" indent="0" algn="l" rtl="0">
              <a:lnSpc>
                <a:spcPct val="100000"/>
              </a:lnSpc>
              <a:spcBef>
                <a:spcPts val="1000"/>
              </a:spcBef>
              <a:spcAft>
                <a:spcPts val="0"/>
              </a:spcAft>
              <a:buSzPts val="1800"/>
              <a:buNone/>
            </a:pPr>
            <a:r>
              <a:rPr lang="ja-JP" sz="2400" u="sng"/>
              <a:t>ベクトル検索の仕組み</a:t>
            </a:r>
            <a:endParaRPr sz="2400" u="sng"/>
          </a:p>
          <a:p>
            <a:pPr marL="457200" lvl="0" indent="-355600" algn="l" rtl="0">
              <a:lnSpc>
                <a:spcPct val="115000"/>
              </a:lnSpc>
              <a:spcBef>
                <a:spcPts val="1000"/>
              </a:spcBef>
              <a:spcAft>
                <a:spcPts val="0"/>
              </a:spcAft>
              <a:buSzPts val="2000"/>
              <a:buChar char="●"/>
            </a:pPr>
            <a:r>
              <a:rPr lang="ja-JP" sz="2000"/>
              <a:t>対照学習を使用してクエリをベクトル化</a:t>
            </a:r>
            <a:endParaRPr sz="2000"/>
          </a:p>
          <a:p>
            <a:pPr marL="457200" lvl="0" indent="-355600" algn="l" rtl="0">
              <a:lnSpc>
                <a:spcPct val="115000"/>
              </a:lnSpc>
              <a:spcBef>
                <a:spcPts val="0"/>
              </a:spcBef>
              <a:spcAft>
                <a:spcPts val="0"/>
              </a:spcAft>
              <a:buSzPts val="2000"/>
              <a:buChar char="●"/>
            </a:pPr>
            <a:r>
              <a:rPr lang="ja-JP" sz="2000"/>
              <a:t>ベクトル間の距離を使用してクエリの類似度を算出</a:t>
            </a:r>
            <a:endParaRPr sz="2000"/>
          </a:p>
        </p:txBody>
      </p:sp>
      <p:pic>
        <p:nvPicPr>
          <p:cNvPr id="224" name="Google Shape;224;g245cd0705d8_1_0"/>
          <p:cNvPicPr preferRelativeResize="0"/>
          <p:nvPr/>
        </p:nvPicPr>
        <p:blipFill rotWithShape="1">
          <a:blip r:embed="rId3">
            <a:alphaModFix/>
          </a:blip>
          <a:srcRect/>
          <a:stretch/>
        </p:blipFill>
        <p:spPr>
          <a:xfrm>
            <a:off x="6673900" y="3557600"/>
            <a:ext cx="5335499" cy="2874851"/>
          </a:xfrm>
          <a:prstGeom prst="rect">
            <a:avLst/>
          </a:prstGeom>
          <a:noFill/>
          <a:ln>
            <a:noFill/>
          </a:ln>
        </p:spPr>
      </p:pic>
      <p:sp>
        <p:nvSpPr>
          <p:cNvPr id="225" name="Google Shape;225;g245cd0705d8_1_0"/>
          <p:cNvSpPr txBox="1"/>
          <p:nvPr/>
        </p:nvSpPr>
        <p:spPr>
          <a:xfrm>
            <a:off x="6629400" y="6327300"/>
            <a:ext cx="5268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000000"/>
                </a:solidFill>
                <a:latin typeface="Arial"/>
                <a:ea typeface="Arial"/>
                <a:cs typeface="Arial"/>
                <a:sym typeface="Arial"/>
              </a:rPr>
              <a:t>【出典】Yahoo! Japan Tech Blog </a:t>
            </a:r>
            <a:r>
              <a:rPr lang="ja-JP" sz="1000" b="0" i="0" u="sng" strike="noStrike" cap="none">
                <a:solidFill>
                  <a:schemeClr val="hlink"/>
                </a:solidFill>
                <a:latin typeface="Arial"/>
                <a:ea typeface="Arial"/>
                <a:cs typeface="Arial"/>
                <a:sym typeface="Arial"/>
                <a:hlinkClick r:id="rId4"/>
              </a:rPr>
              <a:t>https://techblog.yahoo.co.jp/entry/2023050830422060/</a:t>
            </a:r>
            <a:r>
              <a:rPr lang="ja-JP" sz="1000" b="0" i="0" u="none" strike="noStrike" cap="none">
                <a:solidFill>
                  <a:srgbClr val="000000"/>
                </a:solidFill>
                <a:latin typeface="Arial"/>
                <a:ea typeface="Arial"/>
                <a:cs typeface="Arial"/>
                <a:sym typeface="Arial"/>
              </a:rPr>
              <a:t> </a:t>
            </a:r>
            <a:endParaRPr sz="1000" b="0" i="0" u="none" strike="noStrike" cap="none">
              <a:solidFill>
                <a:srgbClr val="000000"/>
              </a:solidFill>
              <a:latin typeface="Arial"/>
              <a:ea typeface="Arial"/>
              <a:cs typeface="Arial"/>
              <a:sym typeface="Arial"/>
            </a:endParaRPr>
          </a:p>
        </p:txBody>
      </p:sp>
      <p:pic>
        <p:nvPicPr>
          <p:cNvPr id="226" name="Google Shape;226;g245cd0705d8_1_0"/>
          <p:cNvPicPr preferRelativeResize="0"/>
          <p:nvPr/>
        </p:nvPicPr>
        <p:blipFill rotWithShape="1">
          <a:blip r:embed="rId5">
            <a:alphaModFix/>
          </a:blip>
          <a:srcRect/>
          <a:stretch/>
        </p:blipFill>
        <p:spPr>
          <a:xfrm>
            <a:off x="7552375" y="1127750"/>
            <a:ext cx="4457025" cy="1236875"/>
          </a:xfrm>
          <a:prstGeom prst="rect">
            <a:avLst/>
          </a:prstGeom>
          <a:noFill/>
          <a:ln>
            <a:noFill/>
          </a:ln>
        </p:spPr>
      </p:pic>
      <p:sp>
        <p:nvSpPr>
          <p:cNvPr id="227" name="Google Shape;227;g245cd0705d8_1_0"/>
          <p:cNvSpPr txBox="1"/>
          <p:nvPr/>
        </p:nvSpPr>
        <p:spPr>
          <a:xfrm>
            <a:off x="8006200" y="2400825"/>
            <a:ext cx="4003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000000"/>
                </a:solidFill>
                <a:latin typeface="Arial"/>
                <a:ea typeface="Arial"/>
                <a:cs typeface="Arial"/>
                <a:sym typeface="Arial"/>
              </a:rPr>
              <a:t>検索クエリに対して ↑ のように表示されるのが関連検索ワード</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18</a:t>
            </a:fld>
            <a:endParaRPr/>
          </a:p>
        </p:txBody>
      </p:sp>
      <p:sp>
        <p:nvSpPr>
          <p:cNvPr id="233" name="Google Shape;233;p14"/>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ここまでのまとめ</a:t>
            </a:r>
            <a:endParaRPr/>
          </a:p>
        </p:txBody>
      </p:sp>
      <p:sp>
        <p:nvSpPr>
          <p:cNvPr id="234" name="Google Shape;234;p14"/>
          <p:cNvSpPr txBox="1">
            <a:spLocks noGrp="1"/>
          </p:cNvSpPr>
          <p:nvPr>
            <p:ph type="body" idx="1"/>
          </p:nvPr>
        </p:nvSpPr>
        <p:spPr>
          <a:xfrm>
            <a:off x="334975" y="885825"/>
            <a:ext cx="11522100" cy="35988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800"/>
              </a:spcBef>
              <a:spcAft>
                <a:spcPts val="0"/>
              </a:spcAft>
              <a:buClr>
                <a:schemeClr val="dk1"/>
              </a:buClr>
              <a:buSzPts val="1800"/>
              <a:buFont typeface="Arial"/>
              <a:buChar char="•"/>
            </a:pPr>
            <a:r>
              <a:rPr lang="ja-JP" sz="2000" b="1"/>
              <a:t>ICTの発展によりビジネスが高度化した</a:t>
            </a:r>
            <a:endParaRPr sz="2000" b="1"/>
          </a:p>
          <a:p>
            <a:pPr marL="800100" lvl="1" indent="-342900" algn="l" rtl="0">
              <a:lnSpc>
                <a:spcPct val="100000"/>
              </a:lnSpc>
              <a:spcBef>
                <a:spcPts val="600"/>
              </a:spcBef>
              <a:spcAft>
                <a:spcPts val="0"/>
              </a:spcAft>
              <a:buSzPts val="1800"/>
              <a:buFont typeface="Arial"/>
              <a:buChar char="•"/>
            </a:pPr>
            <a:r>
              <a:rPr lang="ja-JP" sz="2000"/>
              <a:t>収集されるデータの増加・多様化</a:t>
            </a:r>
            <a:endParaRPr sz="2000"/>
          </a:p>
          <a:p>
            <a:pPr marL="342900" lvl="0" indent="-342900" algn="l" rtl="0">
              <a:lnSpc>
                <a:spcPct val="100000"/>
              </a:lnSpc>
              <a:spcBef>
                <a:spcPts val="1800"/>
              </a:spcBef>
              <a:spcAft>
                <a:spcPts val="0"/>
              </a:spcAft>
              <a:buClr>
                <a:schemeClr val="dk1"/>
              </a:buClr>
              <a:buSzPts val="1800"/>
              <a:buFont typeface="Arial"/>
              <a:buChar char="•"/>
            </a:pPr>
            <a:r>
              <a:rPr lang="ja-JP" sz="2000" b="1"/>
              <a:t>企業が競争力を維持・向上するためにはデータを活用することが必須</a:t>
            </a:r>
            <a:endParaRPr sz="2000" b="1"/>
          </a:p>
          <a:p>
            <a:pPr marL="800100" lvl="1" indent="-342900" algn="l" rtl="0">
              <a:lnSpc>
                <a:spcPct val="100000"/>
              </a:lnSpc>
              <a:spcBef>
                <a:spcPts val="600"/>
              </a:spcBef>
              <a:spcAft>
                <a:spcPts val="0"/>
              </a:spcAft>
              <a:buSzPts val="1800"/>
              <a:buFont typeface="Arial"/>
              <a:buChar char="•"/>
            </a:pPr>
            <a:r>
              <a:rPr lang="ja-JP" sz="2000"/>
              <a:t>システマティックなデータ活用</a:t>
            </a:r>
            <a:endParaRPr sz="2000"/>
          </a:p>
          <a:p>
            <a:pPr marL="800100" lvl="1" indent="-342900" algn="l" rtl="0">
              <a:lnSpc>
                <a:spcPct val="100000"/>
              </a:lnSpc>
              <a:spcBef>
                <a:spcPts val="600"/>
              </a:spcBef>
              <a:spcAft>
                <a:spcPts val="0"/>
              </a:spcAft>
              <a:buSzPts val="1800"/>
              <a:buFont typeface="Arial"/>
              <a:buChar char="•"/>
            </a:pPr>
            <a:r>
              <a:rPr lang="ja-JP" sz="2000"/>
              <a:t>より複雑なデータ解析</a:t>
            </a:r>
            <a:endParaRPr sz="2000"/>
          </a:p>
          <a:p>
            <a:pPr marL="342900" lvl="0" indent="-228600" algn="l" rtl="0">
              <a:lnSpc>
                <a:spcPct val="100000"/>
              </a:lnSpc>
              <a:spcBef>
                <a:spcPts val="1800"/>
              </a:spcBef>
              <a:spcAft>
                <a:spcPts val="0"/>
              </a:spcAft>
              <a:buSzPts val="1800"/>
              <a:buFont typeface="Arial"/>
              <a:buChar char="•"/>
            </a:pPr>
            <a:r>
              <a:rPr lang="ja-JP" sz="2000" b="1"/>
              <a:t>データ解析技術の発展</a:t>
            </a:r>
            <a:endParaRPr sz="2000" b="1"/>
          </a:p>
          <a:p>
            <a:pPr marL="800100" lvl="1" indent="-342900" algn="l" rtl="0">
              <a:lnSpc>
                <a:spcPct val="100000"/>
              </a:lnSpc>
              <a:spcBef>
                <a:spcPts val="600"/>
              </a:spcBef>
              <a:spcAft>
                <a:spcPts val="0"/>
              </a:spcAft>
              <a:buSzPts val="1800"/>
              <a:buFont typeface="Arial"/>
              <a:buChar char="•"/>
            </a:pPr>
            <a:r>
              <a:rPr lang="ja-JP" sz="2000"/>
              <a:t>より強力なアルゴリズム</a:t>
            </a:r>
            <a:endParaRPr sz="2000"/>
          </a:p>
          <a:p>
            <a:pPr marL="800100" lvl="1" indent="-342900" algn="l" rtl="0">
              <a:lnSpc>
                <a:spcPct val="100000"/>
              </a:lnSpc>
              <a:spcBef>
                <a:spcPts val="600"/>
              </a:spcBef>
              <a:spcAft>
                <a:spcPts val="0"/>
              </a:spcAft>
              <a:buSzPts val="1800"/>
              <a:buFont typeface="Arial"/>
              <a:buChar char="•"/>
            </a:pPr>
            <a:r>
              <a:rPr lang="ja-JP" sz="2000"/>
              <a:t>非構造化データも解析可能な深層学習</a:t>
            </a:r>
            <a:endParaRPr sz="2000"/>
          </a:p>
        </p:txBody>
      </p:sp>
      <p:sp>
        <p:nvSpPr>
          <p:cNvPr id="235" name="Google Shape;235;p14"/>
          <p:cNvSpPr/>
          <p:nvPr/>
        </p:nvSpPr>
        <p:spPr>
          <a:xfrm>
            <a:off x="1121134" y="5002774"/>
            <a:ext cx="667909" cy="523383"/>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 name="Google Shape;236;p14"/>
          <p:cNvSpPr txBox="1"/>
          <p:nvPr/>
        </p:nvSpPr>
        <p:spPr>
          <a:xfrm>
            <a:off x="2011680" y="5033632"/>
            <a:ext cx="57246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ja-JP" sz="2400" b="1" i="0" u="none" strike="noStrike" cap="none">
                <a:solidFill>
                  <a:srgbClr val="FF0000"/>
                </a:solidFill>
                <a:latin typeface="Arial"/>
                <a:ea typeface="Arial"/>
                <a:cs typeface="Arial"/>
                <a:sym typeface="Arial"/>
              </a:rPr>
              <a:t>データ活用が広く行われるようになった</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データ活用のプロセス</a:t>
            </a:r>
            <a:endParaRPr/>
          </a:p>
        </p:txBody>
      </p:sp>
      <p:sp>
        <p:nvSpPr>
          <p:cNvPr id="242" name="Google Shape;242;p17"/>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a:t>
            </a:fld>
            <a:endParaRPr/>
          </a:p>
        </p:txBody>
      </p:sp>
      <p:sp>
        <p:nvSpPr>
          <p:cNvPr id="71" name="Google Shape;71;p2"/>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本講習会について</a:t>
            </a:r>
            <a:endParaRPr/>
          </a:p>
        </p:txBody>
      </p:sp>
      <p:sp>
        <p:nvSpPr>
          <p:cNvPr id="72" name="Google Shape;72;p2"/>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67"/>
              <a:buNone/>
            </a:pPr>
            <a:endParaRPr/>
          </a:p>
          <a:p>
            <a:pPr marL="0" lvl="0" indent="0" algn="l" rtl="0">
              <a:lnSpc>
                <a:spcPct val="115000"/>
              </a:lnSpc>
              <a:spcBef>
                <a:spcPts val="1467"/>
              </a:spcBef>
              <a:spcAft>
                <a:spcPts val="0"/>
              </a:spcAft>
              <a:buSzPts val="1800"/>
              <a:buNone/>
            </a:pPr>
            <a:r>
              <a:rPr lang="ja-JP" b="1"/>
              <a:t>【目的】</a:t>
            </a:r>
            <a:endParaRPr b="1"/>
          </a:p>
          <a:p>
            <a:pPr marL="573612" lvl="1" indent="-342896" algn="l" rtl="0">
              <a:lnSpc>
                <a:spcPct val="115000"/>
              </a:lnSpc>
              <a:spcBef>
                <a:spcPts val="0"/>
              </a:spcBef>
              <a:spcAft>
                <a:spcPts val="0"/>
              </a:spcAft>
              <a:buClr>
                <a:schemeClr val="dk1"/>
              </a:buClr>
              <a:buSzPts val="1800"/>
              <a:buFont typeface="Arial"/>
              <a:buChar char="•"/>
            </a:pPr>
            <a:r>
              <a:rPr lang="ja-JP"/>
              <a:t>データ活用における基本的な知識を得る</a:t>
            </a:r>
            <a:endParaRPr/>
          </a:p>
          <a:p>
            <a:pPr marL="872053" lvl="2" indent="-342897" algn="l" rtl="0">
              <a:lnSpc>
                <a:spcPct val="100000"/>
              </a:lnSpc>
              <a:spcBef>
                <a:spcPts val="0"/>
              </a:spcBef>
              <a:spcAft>
                <a:spcPts val="0"/>
              </a:spcAft>
              <a:buClr>
                <a:schemeClr val="dk1"/>
              </a:buClr>
              <a:buSzPts val="1800"/>
              <a:buFont typeface="Arial"/>
              <a:buChar char="•"/>
            </a:pPr>
            <a:r>
              <a:rPr lang="ja-JP"/>
              <a:t>データ基盤の重要性</a:t>
            </a:r>
            <a:endParaRPr/>
          </a:p>
          <a:p>
            <a:pPr marL="573612" lvl="1" indent="-342898" algn="l" rtl="0">
              <a:lnSpc>
                <a:spcPct val="115000"/>
              </a:lnSpc>
              <a:spcBef>
                <a:spcPts val="1000"/>
              </a:spcBef>
              <a:spcAft>
                <a:spcPts val="0"/>
              </a:spcAft>
              <a:buClr>
                <a:schemeClr val="dk1"/>
              </a:buClr>
              <a:buSzPts val="1800"/>
              <a:buFont typeface="Arial"/>
              <a:buChar char="•"/>
            </a:pPr>
            <a:r>
              <a:rPr lang="ja-JP"/>
              <a:t>ハンズオンを通じてデータ活用の流れを体験する</a:t>
            </a:r>
            <a:endParaRPr/>
          </a:p>
          <a:p>
            <a:pPr marL="872053" lvl="2" indent="-342897" algn="l" rtl="0">
              <a:lnSpc>
                <a:spcPct val="100000"/>
              </a:lnSpc>
              <a:spcBef>
                <a:spcPts val="0"/>
              </a:spcBef>
              <a:spcAft>
                <a:spcPts val="0"/>
              </a:spcAft>
              <a:buClr>
                <a:schemeClr val="dk1"/>
              </a:buClr>
              <a:buSzPts val="1800"/>
              <a:buFont typeface="Arial"/>
              <a:buChar char="•"/>
            </a:pPr>
            <a:r>
              <a:rPr lang="ja-JP"/>
              <a:t>メインで扱うのはデータエンジニアリング</a:t>
            </a:r>
            <a:endParaRPr/>
          </a:p>
          <a:p>
            <a:pPr marL="0" lvl="0" indent="0" algn="l" rtl="0">
              <a:lnSpc>
                <a:spcPct val="115000"/>
              </a:lnSpc>
              <a:spcBef>
                <a:spcPts val="1467"/>
              </a:spcBef>
              <a:spcAft>
                <a:spcPts val="0"/>
              </a:spcAft>
              <a:buSzPts val="1800"/>
              <a:buNone/>
            </a:pPr>
            <a:r>
              <a:rPr lang="ja-JP" b="1"/>
              <a:t>【構成】</a:t>
            </a:r>
            <a:endParaRPr/>
          </a:p>
          <a:p>
            <a:pPr marL="573612" lvl="1" indent="-342896" algn="l" rtl="0">
              <a:lnSpc>
                <a:spcPct val="115000"/>
              </a:lnSpc>
              <a:spcBef>
                <a:spcPts val="0"/>
              </a:spcBef>
              <a:spcAft>
                <a:spcPts val="0"/>
              </a:spcAft>
              <a:buClr>
                <a:schemeClr val="dk1"/>
              </a:buClr>
              <a:buSzPts val="1800"/>
              <a:buFont typeface="Arial"/>
              <a:buChar char="•"/>
            </a:pPr>
            <a:r>
              <a:rPr lang="ja-JP"/>
              <a:t>座学（初回１コマ）</a:t>
            </a:r>
            <a:endParaRPr/>
          </a:p>
          <a:p>
            <a:pPr marL="573612" lvl="1" indent="-342898" algn="l" rtl="0">
              <a:lnSpc>
                <a:spcPct val="100000"/>
              </a:lnSpc>
              <a:spcBef>
                <a:spcPts val="0"/>
              </a:spcBef>
              <a:spcAft>
                <a:spcPts val="0"/>
              </a:spcAft>
              <a:buClr>
                <a:schemeClr val="dk1"/>
              </a:buClr>
              <a:buSzPts val="1800"/>
              <a:buFont typeface="Arial"/>
              <a:buChar char="•"/>
            </a:pPr>
            <a:r>
              <a:rPr lang="ja-JP"/>
              <a:t>ハンズオン（４コマ）</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8"/>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20</a:t>
            </a:fld>
            <a:endParaRPr/>
          </a:p>
        </p:txBody>
      </p:sp>
      <p:sp>
        <p:nvSpPr>
          <p:cNvPr id="248" name="Google Shape;248;p18"/>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個人レベルでのデータ活用例</a:t>
            </a:r>
            <a:endParaRPr/>
          </a:p>
        </p:txBody>
      </p:sp>
      <p:sp>
        <p:nvSpPr>
          <p:cNvPr id="249" name="Google Shape;249;p18"/>
          <p:cNvSpPr txBox="1">
            <a:spLocks noGrp="1"/>
          </p:cNvSpPr>
          <p:nvPr>
            <p:ph type="body" idx="1"/>
          </p:nvPr>
        </p:nvSpPr>
        <p:spPr>
          <a:xfrm>
            <a:off x="334963" y="765175"/>
            <a:ext cx="5761037" cy="583217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400"/>
              <a:buNone/>
            </a:pPr>
            <a:r>
              <a:rPr lang="ja-JP" sz="2400"/>
              <a:t>個人のPCを使用したデータ活用</a:t>
            </a:r>
            <a:endParaRPr sz="2400"/>
          </a:p>
          <a:p>
            <a:pPr marL="0" lvl="0" indent="0" algn="l" rtl="0">
              <a:lnSpc>
                <a:spcPct val="100000"/>
              </a:lnSpc>
              <a:spcBef>
                <a:spcPts val="0"/>
              </a:spcBef>
              <a:spcAft>
                <a:spcPts val="0"/>
              </a:spcAft>
              <a:buClr>
                <a:schemeClr val="dk1"/>
              </a:buClr>
              <a:buSzPts val="2000"/>
              <a:buNone/>
            </a:pPr>
            <a:r>
              <a:rPr lang="ja-JP" sz="2000"/>
              <a:t>	(例) 個人での研究</a:t>
            </a:r>
            <a:endParaRPr sz="2000"/>
          </a:p>
          <a:p>
            <a:pPr marL="0" lvl="0" indent="0" algn="l" rtl="0">
              <a:lnSpc>
                <a:spcPct val="100000"/>
              </a:lnSpc>
              <a:spcBef>
                <a:spcPts val="1467"/>
              </a:spcBef>
              <a:spcAft>
                <a:spcPts val="0"/>
              </a:spcAft>
              <a:buClr>
                <a:schemeClr val="dk1"/>
              </a:buClr>
              <a:buSzPts val="2400"/>
              <a:buNone/>
            </a:pPr>
            <a:r>
              <a:rPr lang="ja-JP" sz="2400"/>
              <a:t>プロセス</a:t>
            </a:r>
            <a:endParaRPr sz="2400"/>
          </a:p>
          <a:p>
            <a:pPr marL="687912" lvl="1" indent="-457200" algn="l" rtl="0">
              <a:lnSpc>
                <a:spcPct val="100000"/>
              </a:lnSpc>
              <a:spcBef>
                <a:spcPts val="1000"/>
              </a:spcBef>
              <a:spcAft>
                <a:spcPts val="0"/>
              </a:spcAft>
              <a:buClr>
                <a:schemeClr val="dk1"/>
              </a:buClr>
              <a:buSzPts val="2000"/>
              <a:buFont typeface="IBM Plex Sans"/>
              <a:buAutoNum type="arabicPeriod"/>
            </a:pPr>
            <a:r>
              <a:rPr lang="ja-JP" sz="2000"/>
              <a:t>データの収集・保管</a:t>
            </a:r>
            <a:endParaRPr sz="2000"/>
          </a:p>
          <a:p>
            <a:pPr marL="872053" lvl="2" indent="-342897" algn="l" rtl="0">
              <a:lnSpc>
                <a:spcPct val="100000"/>
              </a:lnSpc>
              <a:spcBef>
                <a:spcPts val="0"/>
              </a:spcBef>
              <a:spcAft>
                <a:spcPts val="0"/>
              </a:spcAft>
              <a:buClr>
                <a:schemeClr val="dk1"/>
              </a:buClr>
              <a:buSzPts val="2000"/>
              <a:buFont typeface="Arial"/>
              <a:buChar char="•"/>
            </a:pPr>
            <a:r>
              <a:rPr lang="ja-JP" sz="2000"/>
              <a:t>手入力</a:t>
            </a:r>
            <a:endParaRPr sz="2000"/>
          </a:p>
          <a:p>
            <a:pPr marL="872053" lvl="2" indent="-342897" algn="l" rtl="0">
              <a:lnSpc>
                <a:spcPct val="100000"/>
              </a:lnSpc>
              <a:spcBef>
                <a:spcPts val="0"/>
              </a:spcBef>
              <a:spcAft>
                <a:spcPts val="0"/>
              </a:spcAft>
              <a:buClr>
                <a:schemeClr val="dk1"/>
              </a:buClr>
              <a:buSzPts val="2000"/>
              <a:buFont typeface="Arial"/>
              <a:buChar char="•"/>
            </a:pPr>
            <a:r>
              <a:rPr lang="ja-JP" sz="2000"/>
              <a:t>Excel, CSV に保存</a:t>
            </a:r>
            <a:endParaRPr sz="2000"/>
          </a:p>
          <a:p>
            <a:pPr marL="687912" lvl="1" indent="-457200" algn="l" rtl="0">
              <a:lnSpc>
                <a:spcPct val="100000"/>
              </a:lnSpc>
              <a:spcBef>
                <a:spcPts val="1467"/>
              </a:spcBef>
              <a:spcAft>
                <a:spcPts val="0"/>
              </a:spcAft>
              <a:buClr>
                <a:schemeClr val="dk1"/>
              </a:buClr>
              <a:buSzPts val="2000"/>
              <a:buFont typeface="IBM Plex Sans"/>
              <a:buAutoNum type="arabicPeriod"/>
            </a:pPr>
            <a:r>
              <a:rPr lang="ja-JP" sz="2000"/>
              <a:t>加工</a:t>
            </a:r>
            <a:endParaRPr sz="2000"/>
          </a:p>
          <a:p>
            <a:pPr marL="872053" lvl="2" indent="-342897" algn="l" rtl="0">
              <a:lnSpc>
                <a:spcPct val="100000"/>
              </a:lnSpc>
              <a:spcBef>
                <a:spcPts val="0"/>
              </a:spcBef>
              <a:spcAft>
                <a:spcPts val="0"/>
              </a:spcAft>
              <a:buClr>
                <a:schemeClr val="dk1"/>
              </a:buClr>
              <a:buSzPts val="2000"/>
              <a:buFont typeface="Arial"/>
              <a:buChar char="•"/>
            </a:pPr>
            <a:r>
              <a:rPr lang="ja-JP" sz="2000"/>
              <a:t>欠損値の除外・補完</a:t>
            </a:r>
            <a:endParaRPr sz="2000"/>
          </a:p>
          <a:p>
            <a:pPr marL="872053" lvl="2" indent="-342897" algn="l" rtl="0">
              <a:lnSpc>
                <a:spcPct val="100000"/>
              </a:lnSpc>
              <a:spcBef>
                <a:spcPts val="0"/>
              </a:spcBef>
              <a:spcAft>
                <a:spcPts val="0"/>
              </a:spcAft>
              <a:buSzPts val="2000"/>
              <a:buChar char="•"/>
            </a:pPr>
            <a:r>
              <a:rPr lang="ja-JP" sz="2000"/>
              <a:t>統計値の算出</a:t>
            </a:r>
            <a:endParaRPr sz="2000"/>
          </a:p>
          <a:p>
            <a:pPr marL="687912" lvl="1" indent="-457200" algn="l" rtl="0">
              <a:lnSpc>
                <a:spcPct val="100000"/>
              </a:lnSpc>
              <a:spcBef>
                <a:spcPts val="1467"/>
              </a:spcBef>
              <a:spcAft>
                <a:spcPts val="0"/>
              </a:spcAft>
              <a:buClr>
                <a:schemeClr val="dk1"/>
              </a:buClr>
              <a:buSzPts val="2000"/>
              <a:buFont typeface="IBM Plex Sans"/>
              <a:buAutoNum type="arabicPeriod"/>
            </a:pPr>
            <a:r>
              <a:rPr lang="ja-JP" sz="2000"/>
              <a:t>可視化</a:t>
            </a:r>
            <a:endParaRPr sz="2000"/>
          </a:p>
          <a:p>
            <a:pPr marL="872053" lvl="2" indent="-342897" algn="l" rtl="0">
              <a:lnSpc>
                <a:spcPct val="100000"/>
              </a:lnSpc>
              <a:spcBef>
                <a:spcPts val="0"/>
              </a:spcBef>
              <a:spcAft>
                <a:spcPts val="0"/>
              </a:spcAft>
              <a:buClr>
                <a:schemeClr val="dk1"/>
              </a:buClr>
              <a:buSzPts val="2000"/>
              <a:buFont typeface="Arial"/>
              <a:buChar char="•"/>
            </a:pPr>
            <a:r>
              <a:rPr lang="ja-JP" sz="2000"/>
              <a:t>グラフの作成</a:t>
            </a:r>
            <a:endParaRPr sz="2000"/>
          </a:p>
        </p:txBody>
      </p:sp>
      <p:pic>
        <p:nvPicPr>
          <p:cNvPr id="250" name="Google Shape;250;p18" descr="グラフ, 折れ線グラフ&#10;&#10;自動的に生成された説明"/>
          <p:cNvPicPr preferRelativeResize="0"/>
          <p:nvPr/>
        </p:nvPicPr>
        <p:blipFill rotWithShape="1">
          <a:blip r:embed="rId3">
            <a:alphaModFix/>
          </a:blip>
          <a:srcRect l="5146" t="4080"/>
          <a:stretch/>
        </p:blipFill>
        <p:spPr>
          <a:xfrm>
            <a:off x="6672064" y="951135"/>
            <a:ext cx="4558307" cy="54602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9"/>
          <p:cNvPicPr preferRelativeResize="0"/>
          <p:nvPr/>
        </p:nvPicPr>
        <p:blipFill rotWithShape="1">
          <a:blip r:embed="rId3">
            <a:alphaModFix/>
          </a:blip>
          <a:srcRect/>
          <a:stretch/>
        </p:blipFill>
        <p:spPr>
          <a:xfrm>
            <a:off x="7867499" y="4938525"/>
            <a:ext cx="1473650" cy="1473650"/>
          </a:xfrm>
          <a:prstGeom prst="rect">
            <a:avLst/>
          </a:prstGeom>
          <a:noFill/>
          <a:ln>
            <a:noFill/>
          </a:ln>
        </p:spPr>
      </p:pic>
      <p:sp>
        <p:nvSpPr>
          <p:cNvPr id="256" name="Google Shape;256;p19"/>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21</a:t>
            </a:fld>
            <a:endParaRPr/>
          </a:p>
        </p:txBody>
      </p:sp>
      <p:sp>
        <p:nvSpPr>
          <p:cNvPr id="257" name="Google Shape;257;p19"/>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小規模な組織でのデータ活用</a:t>
            </a:r>
            <a:endParaRPr/>
          </a:p>
        </p:txBody>
      </p:sp>
      <p:sp>
        <p:nvSpPr>
          <p:cNvPr id="258" name="Google Shape;258;p19"/>
          <p:cNvSpPr txBox="1">
            <a:spLocks noGrp="1"/>
          </p:cNvSpPr>
          <p:nvPr>
            <p:ph type="body" idx="1"/>
          </p:nvPr>
        </p:nvSpPr>
        <p:spPr>
          <a:xfrm>
            <a:off x="334969" y="765175"/>
            <a:ext cx="5777100" cy="5832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400"/>
              <a:buNone/>
            </a:pPr>
            <a:r>
              <a:rPr lang="ja-JP" sz="2400"/>
              <a:t>共有リソースを使用したデータ活用</a:t>
            </a:r>
            <a:endParaRPr sz="2400"/>
          </a:p>
          <a:p>
            <a:pPr marL="0" lvl="0" indent="0" algn="l" rtl="0">
              <a:lnSpc>
                <a:spcPct val="100000"/>
              </a:lnSpc>
              <a:spcBef>
                <a:spcPts val="0"/>
              </a:spcBef>
              <a:spcAft>
                <a:spcPts val="0"/>
              </a:spcAft>
              <a:buClr>
                <a:schemeClr val="dk1"/>
              </a:buClr>
              <a:buSzPts val="2000"/>
              <a:buNone/>
            </a:pPr>
            <a:r>
              <a:rPr lang="ja-JP" sz="2000"/>
              <a:t>	(例) 研究室で複数人で PJ に携わる</a:t>
            </a:r>
            <a:endParaRPr sz="2000"/>
          </a:p>
          <a:p>
            <a:pPr marL="0" lvl="0" indent="0" algn="l" rtl="0">
              <a:lnSpc>
                <a:spcPct val="100000"/>
              </a:lnSpc>
              <a:spcBef>
                <a:spcPts val="1467"/>
              </a:spcBef>
              <a:spcAft>
                <a:spcPts val="0"/>
              </a:spcAft>
              <a:buClr>
                <a:schemeClr val="dk1"/>
              </a:buClr>
              <a:buSzPts val="2400"/>
              <a:buNone/>
            </a:pPr>
            <a:r>
              <a:rPr lang="ja-JP" sz="2400"/>
              <a:t>プロセス</a:t>
            </a:r>
            <a:endParaRPr sz="2400"/>
          </a:p>
          <a:p>
            <a:pPr marL="687912" lvl="1" indent="-457200" algn="l" rtl="0">
              <a:lnSpc>
                <a:spcPct val="100000"/>
              </a:lnSpc>
              <a:spcBef>
                <a:spcPts val="1000"/>
              </a:spcBef>
              <a:spcAft>
                <a:spcPts val="0"/>
              </a:spcAft>
              <a:buClr>
                <a:schemeClr val="dk1"/>
              </a:buClr>
              <a:buSzPts val="2000"/>
              <a:buFont typeface="IBM Plex Sans"/>
              <a:buAutoNum type="arabicPeriod"/>
            </a:pPr>
            <a:r>
              <a:rPr lang="ja-JP" sz="2000"/>
              <a:t>データ収集・保管</a:t>
            </a:r>
            <a:endParaRPr sz="2000"/>
          </a:p>
          <a:p>
            <a:pPr marL="872053" lvl="2" indent="-342897" algn="l" rtl="0">
              <a:lnSpc>
                <a:spcPct val="100000"/>
              </a:lnSpc>
              <a:spcBef>
                <a:spcPts val="0"/>
              </a:spcBef>
              <a:spcAft>
                <a:spcPts val="0"/>
              </a:spcAft>
              <a:buClr>
                <a:schemeClr val="dk1"/>
              </a:buClr>
              <a:buSzPts val="2000"/>
              <a:buChar char="•"/>
            </a:pPr>
            <a:r>
              <a:rPr lang="ja-JP" sz="2000"/>
              <a:t>ファイルサーバに生データを保管</a:t>
            </a:r>
            <a:endParaRPr sz="2000"/>
          </a:p>
          <a:p>
            <a:pPr marL="872053" lvl="2" indent="-342897" algn="l" rtl="0">
              <a:lnSpc>
                <a:spcPct val="100000"/>
              </a:lnSpc>
              <a:spcBef>
                <a:spcPts val="0"/>
              </a:spcBef>
              <a:spcAft>
                <a:spcPts val="0"/>
              </a:spcAft>
              <a:buSzPts val="2000"/>
              <a:buChar char="•"/>
            </a:pPr>
            <a:r>
              <a:rPr lang="ja-JP" sz="2000"/>
              <a:t>各自が生データを参照する</a:t>
            </a:r>
            <a:endParaRPr sz="2000"/>
          </a:p>
          <a:p>
            <a:pPr marL="1371600" lvl="2" indent="-355600" algn="l" rtl="0">
              <a:lnSpc>
                <a:spcPct val="100000"/>
              </a:lnSpc>
              <a:spcBef>
                <a:spcPts val="0"/>
              </a:spcBef>
              <a:spcAft>
                <a:spcPts val="0"/>
              </a:spcAft>
              <a:buSzPts val="2000"/>
              <a:buChar char="•"/>
            </a:pPr>
            <a:r>
              <a:rPr lang="ja-JP" sz="2000"/>
              <a:t>データの扱いにルールを決める</a:t>
            </a:r>
            <a:endParaRPr sz="2000"/>
          </a:p>
          <a:p>
            <a:pPr marL="687912" lvl="1" indent="-457200" algn="l" rtl="0">
              <a:lnSpc>
                <a:spcPct val="100000"/>
              </a:lnSpc>
              <a:spcBef>
                <a:spcPts val="1000"/>
              </a:spcBef>
              <a:spcAft>
                <a:spcPts val="0"/>
              </a:spcAft>
              <a:buClr>
                <a:schemeClr val="dk1"/>
              </a:buClr>
              <a:buSzPts val="2000"/>
              <a:buFont typeface="IBM Plex Sans"/>
              <a:buAutoNum type="arabicPeriod"/>
            </a:pPr>
            <a:r>
              <a:rPr lang="ja-JP" sz="2000"/>
              <a:t>加工</a:t>
            </a:r>
            <a:endParaRPr sz="2000"/>
          </a:p>
          <a:p>
            <a:pPr marL="872053" lvl="2" indent="-342897" algn="l" rtl="0">
              <a:lnSpc>
                <a:spcPct val="100000"/>
              </a:lnSpc>
              <a:spcBef>
                <a:spcPts val="0"/>
              </a:spcBef>
              <a:spcAft>
                <a:spcPts val="0"/>
              </a:spcAft>
              <a:buClr>
                <a:schemeClr val="dk1"/>
              </a:buClr>
              <a:buSzPts val="2000"/>
              <a:buChar char="•"/>
            </a:pPr>
            <a:r>
              <a:rPr lang="ja-JP" sz="2000"/>
              <a:t>各々が加工した中間データは各自で管理</a:t>
            </a:r>
            <a:endParaRPr sz="2000"/>
          </a:p>
          <a:p>
            <a:pPr marL="687912" lvl="1" indent="-457200" algn="l" rtl="0">
              <a:lnSpc>
                <a:spcPct val="100000"/>
              </a:lnSpc>
              <a:spcBef>
                <a:spcPts val="1000"/>
              </a:spcBef>
              <a:spcAft>
                <a:spcPts val="0"/>
              </a:spcAft>
              <a:buClr>
                <a:schemeClr val="dk1"/>
              </a:buClr>
              <a:buSzPts val="2000"/>
              <a:buFont typeface="IBM Plex Sans"/>
              <a:buAutoNum type="arabicPeriod"/>
            </a:pPr>
            <a:r>
              <a:rPr lang="ja-JP" sz="2000"/>
              <a:t>可視化・解析</a:t>
            </a:r>
            <a:endParaRPr sz="2000"/>
          </a:p>
          <a:p>
            <a:pPr marL="872053" lvl="2" indent="-342897" algn="l" rtl="0">
              <a:lnSpc>
                <a:spcPct val="100000"/>
              </a:lnSpc>
              <a:spcBef>
                <a:spcPts val="0"/>
              </a:spcBef>
              <a:spcAft>
                <a:spcPts val="0"/>
              </a:spcAft>
              <a:buClr>
                <a:schemeClr val="dk1"/>
              </a:buClr>
              <a:buSzPts val="2000"/>
              <a:buChar char="•"/>
            </a:pPr>
            <a:r>
              <a:rPr lang="ja-JP" sz="2000"/>
              <a:t>各々が解析する</a:t>
            </a:r>
            <a:endParaRPr sz="2000"/>
          </a:p>
          <a:p>
            <a:pPr marL="872053" lvl="2" indent="-342897" algn="l" rtl="0">
              <a:lnSpc>
                <a:spcPct val="100000"/>
              </a:lnSpc>
              <a:spcBef>
                <a:spcPts val="0"/>
              </a:spcBef>
              <a:spcAft>
                <a:spcPts val="0"/>
              </a:spcAft>
              <a:buClr>
                <a:schemeClr val="dk1"/>
              </a:buClr>
              <a:buSzPts val="2000"/>
              <a:buChar char="•"/>
            </a:pPr>
            <a:r>
              <a:rPr lang="ja-JP" sz="2000"/>
              <a:t>解析結果をチームで共有</a:t>
            </a:r>
            <a:endParaRPr sz="2000"/>
          </a:p>
        </p:txBody>
      </p:sp>
      <p:pic>
        <p:nvPicPr>
          <p:cNvPr id="259" name="Google Shape;259;p19"/>
          <p:cNvPicPr preferRelativeResize="0"/>
          <p:nvPr/>
        </p:nvPicPr>
        <p:blipFill rotWithShape="1">
          <a:blip r:embed="rId4">
            <a:alphaModFix/>
          </a:blip>
          <a:srcRect/>
          <a:stretch/>
        </p:blipFill>
        <p:spPr>
          <a:xfrm>
            <a:off x="9078275" y="2569925"/>
            <a:ext cx="1342125" cy="1342125"/>
          </a:xfrm>
          <a:prstGeom prst="rect">
            <a:avLst/>
          </a:prstGeom>
          <a:noFill/>
          <a:ln>
            <a:noFill/>
          </a:ln>
        </p:spPr>
      </p:pic>
      <p:pic>
        <p:nvPicPr>
          <p:cNvPr id="260" name="Google Shape;260;p19"/>
          <p:cNvPicPr preferRelativeResize="0"/>
          <p:nvPr/>
        </p:nvPicPr>
        <p:blipFill rotWithShape="1">
          <a:blip r:embed="rId5">
            <a:alphaModFix/>
          </a:blip>
          <a:srcRect/>
          <a:stretch/>
        </p:blipFill>
        <p:spPr>
          <a:xfrm>
            <a:off x="8585975" y="5118550"/>
            <a:ext cx="575150" cy="639075"/>
          </a:xfrm>
          <a:prstGeom prst="rect">
            <a:avLst/>
          </a:prstGeom>
          <a:noFill/>
          <a:ln>
            <a:noFill/>
          </a:ln>
        </p:spPr>
      </p:pic>
      <p:pic>
        <p:nvPicPr>
          <p:cNvPr id="261" name="Google Shape;261;p19"/>
          <p:cNvPicPr preferRelativeResize="0"/>
          <p:nvPr/>
        </p:nvPicPr>
        <p:blipFill rotWithShape="1">
          <a:blip r:embed="rId6">
            <a:alphaModFix/>
          </a:blip>
          <a:srcRect/>
          <a:stretch/>
        </p:blipFill>
        <p:spPr>
          <a:xfrm>
            <a:off x="10257324" y="4938525"/>
            <a:ext cx="1473651" cy="1473651"/>
          </a:xfrm>
          <a:prstGeom prst="rect">
            <a:avLst/>
          </a:prstGeom>
          <a:noFill/>
          <a:ln>
            <a:noFill/>
          </a:ln>
        </p:spPr>
      </p:pic>
      <p:pic>
        <p:nvPicPr>
          <p:cNvPr id="262" name="Google Shape;262;p19"/>
          <p:cNvPicPr preferRelativeResize="0"/>
          <p:nvPr/>
        </p:nvPicPr>
        <p:blipFill rotWithShape="1">
          <a:blip r:embed="rId5">
            <a:alphaModFix/>
          </a:blip>
          <a:srcRect/>
          <a:stretch/>
        </p:blipFill>
        <p:spPr>
          <a:xfrm>
            <a:off x="10984375" y="5118550"/>
            <a:ext cx="575150" cy="639075"/>
          </a:xfrm>
          <a:prstGeom prst="rect">
            <a:avLst/>
          </a:prstGeom>
          <a:noFill/>
          <a:ln>
            <a:noFill/>
          </a:ln>
        </p:spPr>
      </p:pic>
      <p:pic>
        <p:nvPicPr>
          <p:cNvPr id="263" name="Google Shape;263;p19"/>
          <p:cNvPicPr preferRelativeResize="0"/>
          <p:nvPr/>
        </p:nvPicPr>
        <p:blipFill rotWithShape="1">
          <a:blip r:embed="rId7">
            <a:alphaModFix/>
          </a:blip>
          <a:srcRect/>
          <a:stretch/>
        </p:blipFill>
        <p:spPr>
          <a:xfrm rot="-5400000">
            <a:off x="9927974" y="4073963"/>
            <a:ext cx="912525" cy="702675"/>
          </a:xfrm>
          <a:prstGeom prst="rect">
            <a:avLst/>
          </a:prstGeom>
          <a:noFill/>
          <a:ln>
            <a:noFill/>
          </a:ln>
        </p:spPr>
      </p:pic>
      <p:pic>
        <p:nvPicPr>
          <p:cNvPr id="264" name="Google Shape;264;p19"/>
          <p:cNvPicPr preferRelativeResize="0"/>
          <p:nvPr/>
        </p:nvPicPr>
        <p:blipFill rotWithShape="1">
          <a:blip r:embed="rId7">
            <a:alphaModFix/>
          </a:blip>
          <a:srcRect/>
          <a:stretch/>
        </p:blipFill>
        <p:spPr>
          <a:xfrm rot="5400000" flipH="1">
            <a:off x="8533549" y="4073951"/>
            <a:ext cx="912525" cy="70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22</a:t>
            </a:fld>
            <a:endParaRPr/>
          </a:p>
        </p:txBody>
      </p:sp>
      <p:sp>
        <p:nvSpPr>
          <p:cNvPr id="270" name="Google Shape;270;p20"/>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大規模な組織でのデータ活用</a:t>
            </a:r>
            <a:endParaRPr/>
          </a:p>
        </p:txBody>
      </p:sp>
      <p:sp>
        <p:nvSpPr>
          <p:cNvPr id="271" name="Google Shape;271;p20"/>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000"/>
              <a:buNone/>
            </a:pPr>
            <a:r>
              <a:rPr lang="ja-JP" sz="2000"/>
              <a:t>ここまで，個人・小規模組織レベルでのデータ活用プロセスについて述べた</a:t>
            </a:r>
            <a:endParaRPr sz="2000"/>
          </a:p>
          <a:p>
            <a:pPr marL="0" lvl="0" indent="0" algn="l" rtl="0">
              <a:lnSpc>
                <a:spcPct val="100000"/>
              </a:lnSpc>
              <a:spcBef>
                <a:spcPts val="0"/>
              </a:spcBef>
              <a:spcAft>
                <a:spcPts val="0"/>
              </a:spcAft>
              <a:buClr>
                <a:schemeClr val="dk1"/>
              </a:buClr>
              <a:buSzPts val="2000"/>
              <a:buNone/>
            </a:pPr>
            <a:r>
              <a:rPr lang="ja-JP" sz="2000"/>
              <a:t>このプロセスをそのまま大規模な組織に適用することは出来ない</a:t>
            </a:r>
            <a:endParaRPr sz="2000"/>
          </a:p>
          <a:p>
            <a:pPr marL="0" lvl="0" indent="0" algn="l" rtl="0">
              <a:lnSpc>
                <a:spcPct val="100000"/>
              </a:lnSpc>
              <a:spcBef>
                <a:spcPts val="0"/>
              </a:spcBef>
              <a:spcAft>
                <a:spcPts val="0"/>
              </a:spcAft>
              <a:buClr>
                <a:schemeClr val="dk1"/>
              </a:buClr>
              <a:buSzPts val="2000"/>
              <a:buNone/>
            </a:pPr>
            <a:r>
              <a:rPr lang="ja-JP" sz="2000"/>
              <a:t>課題がいっぱいある</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1"/>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23</a:t>
            </a:fld>
            <a:endParaRPr/>
          </a:p>
        </p:txBody>
      </p:sp>
      <p:sp>
        <p:nvSpPr>
          <p:cNvPr id="278" name="Google Shape;278;p21"/>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大規模組織でのデータ活用における課題</a:t>
            </a:r>
            <a:endParaRPr/>
          </a:p>
        </p:txBody>
      </p:sp>
      <p:sp>
        <p:nvSpPr>
          <p:cNvPr id="279" name="Google Shape;279;p21"/>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800"/>
              <a:buNone/>
            </a:pPr>
            <a:r>
              <a:rPr lang="ja-JP" sz="2000" b="1" u="sng"/>
              <a:t>そもそもデータ量が多い</a:t>
            </a:r>
            <a:endParaRPr sz="2000" b="1" u="sng"/>
          </a:p>
          <a:p>
            <a:pPr marL="872053" lvl="2" indent="-342897" algn="l" rtl="0">
              <a:lnSpc>
                <a:spcPct val="100000"/>
              </a:lnSpc>
              <a:spcBef>
                <a:spcPts val="0"/>
              </a:spcBef>
              <a:spcAft>
                <a:spcPts val="0"/>
              </a:spcAft>
              <a:buClr>
                <a:schemeClr val="dk1"/>
              </a:buClr>
              <a:buSzPts val="1800"/>
              <a:buFont typeface="Arial"/>
              <a:buChar char="•"/>
            </a:pPr>
            <a:r>
              <a:rPr lang="ja-JP" sz="1800"/>
              <a:t>大規模なデータを処理できる計算リソースや知識が必要</a:t>
            </a:r>
            <a:endParaRPr sz="1800"/>
          </a:p>
          <a:p>
            <a:pPr marL="1371600" lvl="2" indent="-342900" algn="l" rtl="0">
              <a:lnSpc>
                <a:spcPct val="100000"/>
              </a:lnSpc>
              <a:spcBef>
                <a:spcPts val="0"/>
              </a:spcBef>
              <a:spcAft>
                <a:spcPts val="0"/>
              </a:spcAft>
              <a:buSzPts val="1800"/>
              <a:buChar char="•"/>
            </a:pPr>
            <a:r>
              <a:rPr lang="ja-JP" sz="1800"/>
              <a:t>例) 分散処理基盤，アルゴリズム</a:t>
            </a:r>
            <a:endParaRPr sz="1800"/>
          </a:p>
          <a:p>
            <a:pPr marL="0" lvl="0" indent="0" algn="l" rtl="0">
              <a:lnSpc>
                <a:spcPct val="115000"/>
              </a:lnSpc>
              <a:spcBef>
                <a:spcPts val="1467"/>
              </a:spcBef>
              <a:spcAft>
                <a:spcPts val="0"/>
              </a:spcAft>
              <a:buSzPts val="1800"/>
              <a:buNone/>
            </a:pPr>
            <a:r>
              <a:rPr lang="ja-JP" sz="2000" b="1" u="sng"/>
              <a:t>データの品質の問題</a:t>
            </a:r>
            <a:endParaRPr sz="2000" b="1" u="sng"/>
          </a:p>
          <a:p>
            <a:pPr marL="872053" lvl="2" indent="-342897" algn="l" rtl="0">
              <a:lnSpc>
                <a:spcPct val="100000"/>
              </a:lnSpc>
              <a:spcBef>
                <a:spcPts val="0"/>
              </a:spcBef>
              <a:spcAft>
                <a:spcPts val="0"/>
              </a:spcAft>
              <a:buClr>
                <a:schemeClr val="dk1"/>
              </a:buClr>
              <a:buSzPts val="1800"/>
              <a:buFont typeface="Arial"/>
              <a:buChar char="•"/>
            </a:pPr>
            <a:r>
              <a:rPr lang="ja-JP" sz="1800"/>
              <a:t>例）同じ分析をしていても、元のデータが違うと結果が変わる</a:t>
            </a:r>
            <a:endParaRPr/>
          </a:p>
          <a:p>
            <a:pPr marL="1176846" lvl="3" indent="-342900" algn="l" rtl="0">
              <a:lnSpc>
                <a:spcPct val="100000"/>
              </a:lnSpc>
              <a:spcBef>
                <a:spcPts val="0"/>
              </a:spcBef>
              <a:spcAft>
                <a:spcPts val="0"/>
              </a:spcAft>
              <a:buClr>
                <a:schemeClr val="dk1"/>
              </a:buClr>
              <a:buSzPts val="1800"/>
              <a:buFont typeface="Arial"/>
              <a:buChar char="•"/>
            </a:pPr>
            <a:r>
              <a:rPr lang="ja-JP" sz="1800"/>
              <a:t>A さん: 売上 20 万円</a:t>
            </a:r>
            <a:endParaRPr/>
          </a:p>
          <a:p>
            <a:pPr marL="1176846" lvl="3" indent="-342900" algn="l" rtl="0">
              <a:lnSpc>
                <a:spcPct val="150000"/>
              </a:lnSpc>
              <a:spcBef>
                <a:spcPts val="0"/>
              </a:spcBef>
              <a:spcAft>
                <a:spcPts val="0"/>
              </a:spcAft>
              <a:buClr>
                <a:schemeClr val="dk1"/>
              </a:buClr>
              <a:buSzPts val="1800"/>
              <a:buFont typeface="Arial"/>
              <a:buChar char="•"/>
            </a:pPr>
            <a:r>
              <a:rPr lang="ja-JP" sz="1800"/>
              <a:t>B さん: 売上 10 万円 (A さんとデータの集計期間が異なる)</a:t>
            </a:r>
            <a:endParaRPr sz="1800"/>
          </a:p>
          <a:p>
            <a:pPr marL="872053" lvl="2" indent="-342897" algn="l" rtl="0">
              <a:lnSpc>
                <a:spcPct val="100000"/>
              </a:lnSpc>
              <a:spcBef>
                <a:spcPts val="0"/>
              </a:spcBef>
              <a:spcAft>
                <a:spcPts val="0"/>
              </a:spcAft>
              <a:buClr>
                <a:schemeClr val="dk1"/>
              </a:buClr>
              <a:buSzPts val="1800"/>
              <a:buFont typeface="Arial"/>
              <a:buChar char="•"/>
            </a:pPr>
            <a:r>
              <a:rPr lang="ja-JP" sz="1800"/>
              <a:t>例）同じ分析をしていても、定義が違うと結果が変わる</a:t>
            </a:r>
            <a:endParaRPr/>
          </a:p>
          <a:p>
            <a:pPr marL="1176846" lvl="3" indent="-342900" algn="l" rtl="0">
              <a:lnSpc>
                <a:spcPct val="100000"/>
              </a:lnSpc>
              <a:spcBef>
                <a:spcPts val="0"/>
              </a:spcBef>
              <a:spcAft>
                <a:spcPts val="0"/>
              </a:spcAft>
              <a:buClr>
                <a:schemeClr val="dk1"/>
              </a:buClr>
              <a:buSzPts val="1800"/>
              <a:buFont typeface="Arial"/>
              <a:buChar char="•"/>
            </a:pPr>
            <a:r>
              <a:rPr lang="ja-JP" sz="1800"/>
              <a:t>A さん: 売上 20 万円 (クーリングオフされた分も含んでいる)</a:t>
            </a:r>
            <a:endParaRPr sz="1800"/>
          </a:p>
          <a:p>
            <a:pPr marL="1176846" lvl="3" indent="-342900" algn="l" rtl="0">
              <a:lnSpc>
                <a:spcPct val="100000"/>
              </a:lnSpc>
              <a:spcBef>
                <a:spcPts val="0"/>
              </a:spcBef>
              <a:spcAft>
                <a:spcPts val="0"/>
              </a:spcAft>
              <a:buClr>
                <a:schemeClr val="dk1"/>
              </a:buClr>
              <a:buSzPts val="1800"/>
              <a:buFont typeface="Arial"/>
              <a:buChar char="•"/>
            </a:pPr>
            <a:r>
              <a:rPr lang="ja-JP" sz="1800"/>
              <a:t>B さん: 売上 18 万円 (クーリングオフされた分は除いている)</a:t>
            </a:r>
            <a:endParaRPr sz="2000"/>
          </a:p>
          <a:p>
            <a:pPr marL="0" lvl="0" indent="0" algn="l" rtl="0">
              <a:lnSpc>
                <a:spcPct val="115000"/>
              </a:lnSpc>
              <a:spcBef>
                <a:spcPts val="1467"/>
              </a:spcBef>
              <a:spcAft>
                <a:spcPts val="0"/>
              </a:spcAft>
              <a:buSzPts val="1800"/>
              <a:buNone/>
            </a:pPr>
            <a:r>
              <a:rPr lang="ja-JP" sz="2000" b="1" u="sng"/>
              <a:t>事業横断的な分析が大変</a:t>
            </a:r>
            <a:endParaRPr sz="2000" b="1" u="sng"/>
          </a:p>
          <a:p>
            <a:pPr marL="872053" lvl="2" indent="-342897" algn="l" rtl="0">
              <a:lnSpc>
                <a:spcPct val="100000"/>
              </a:lnSpc>
              <a:spcBef>
                <a:spcPts val="0"/>
              </a:spcBef>
              <a:spcAft>
                <a:spcPts val="0"/>
              </a:spcAft>
              <a:buClr>
                <a:schemeClr val="dk1"/>
              </a:buClr>
              <a:buSzPts val="1800"/>
              <a:buFont typeface="Arial"/>
              <a:buChar char="•"/>
            </a:pPr>
            <a:r>
              <a:rPr lang="ja-JP" sz="1800"/>
              <a:t>例）製造と販売のデータを合わせて分析することで、製造スケジュールの最適化</a:t>
            </a:r>
            <a:endParaRPr sz="1800"/>
          </a:p>
          <a:p>
            <a:pPr marL="0" lvl="0" indent="0" algn="l" rtl="0">
              <a:lnSpc>
                <a:spcPct val="115000"/>
              </a:lnSpc>
              <a:spcBef>
                <a:spcPts val="1467"/>
              </a:spcBef>
              <a:spcAft>
                <a:spcPts val="0"/>
              </a:spcAft>
              <a:buSzPts val="1800"/>
              <a:buNone/>
            </a:pPr>
            <a:r>
              <a:rPr lang="ja-JP" sz="2000" b="1" u="sng"/>
              <a:t>他の様々な課題</a:t>
            </a:r>
            <a:endParaRPr sz="2000" b="1" u="sng"/>
          </a:p>
          <a:p>
            <a:pPr marL="872053" lvl="2" indent="-342897" algn="l" rtl="0">
              <a:lnSpc>
                <a:spcPct val="100000"/>
              </a:lnSpc>
              <a:spcBef>
                <a:spcPts val="0"/>
              </a:spcBef>
              <a:spcAft>
                <a:spcPts val="0"/>
              </a:spcAft>
              <a:buClr>
                <a:schemeClr val="dk1"/>
              </a:buClr>
              <a:buSzPts val="1800"/>
              <a:buFont typeface="Arial"/>
              <a:buChar char="•"/>
            </a:pPr>
            <a:r>
              <a:rPr lang="ja-JP" sz="1800"/>
              <a:t>分析する人がどのデータベースにどんなデータが入っているか分かるようにする</a:t>
            </a:r>
            <a:endParaRPr/>
          </a:p>
          <a:p>
            <a:pPr marL="872053" lvl="2" indent="-342897" algn="l" rtl="0">
              <a:lnSpc>
                <a:spcPct val="100000"/>
              </a:lnSpc>
              <a:spcBef>
                <a:spcPts val="0"/>
              </a:spcBef>
              <a:spcAft>
                <a:spcPts val="0"/>
              </a:spcAft>
              <a:buClr>
                <a:schemeClr val="dk1"/>
              </a:buClr>
              <a:buSzPts val="1800"/>
              <a:buFont typeface="Arial"/>
              <a:buChar char="•"/>
            </a:pPr>
            <a:r>
              <a:rPr lang="ja-JP" sz="1800"/>
              <a:t>分析結果・ダッシュボードを色々な人が見れるように共有</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大規模な組織でのデータ活用に必要なもの</a:t>
            </a:r>
            <a:endParaRPr/>
          </a:p>
        </p:txBody>
      </p:sp>
      <p:sp>
        <p:nvSpPr>
          <p:cNvPr id="285" name="Google Shape;285;p22"/>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25</a:t>
            </a:fld>
            <a:endParaRPr/>
          </a:p>
        </p:txBody>
      </p:sp>
      <p:sp>
        <p:nvSpPr>
          <p:cNvPr id="291" name="Google Shape;291;p23"/>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必要なもの</a:t>
            </a:r>
            <a:endParaRPr/>
          </a:p>
        </p:txBody>
      </p:sp>
      <p:sp>
        <p:nvSpPr>
          <p:cNvPr id="292" name="Google Shape;292;p23"/>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2000"/>
              <a:buNone/>
            </a:pPr>
            <a:r>
              <a:rPr lang="ja-JP" sz="2000" b="1"/>
              <a:t>【データ基盤】</a:t>
            </a:r>
            <a:endParaRPr/>
          </a:p>
          <a:p>
            <a:pPr marL="0" lvl="0" indent="0" algn="l" rtl="0">
              <a:lnSpc>
                <a:spcPct val="100000"/>
              </a:lnSpc>
              <a:spcBef>
                <a:spcPts val="0"/>
              </a:spcBef>
              <a:spcAft>
                <a:spcPts val="0"/>
              </a:spcAft>
              <a:buClr>
                <a:schemeClr val="dk1"/>
              </a:buClr>
              <a:buSzPts val="1800"/>
              <a:buNone/>
            </a:pPr>
            <a:r>
              <a:rPr lang="ja-JP" sz="2000"/>
              <a:t>大規模なデータを収集・保管・管理するためのプラットフォーム</a:t>
            </a:r>
            <a:endParaRPr sz="2000"/>
          </a:p>
          <a:p>
            <a:pPr marL="0" lvl="0" indent="0" algn="l" rtl="0">
              <a:lnSpc>
                <a:spcPct val="115000"/>
              </a:lnSpc>
              <a:spcBef>
                <a:spcPts val="1467"/>
              </a:spcBef>
              <a:spcAft>
                <a:spcPts val="0"/>
              </a:spcAft>
              <a:buClr>
                <a:schemeClr val="dk1"/>
              </a:buClr>
              <a:buSzPts val="2000"/>
              <a:buNone/>
            </a:pPr>
            <a:r>
              <a:rPr lang="ja-JP" sz="2000" b="1"/>
              <a:t>【人材】</a:t>
            </a:r>
            <a:endParaRPr/>
          </a:p>
          <a:p>
            <a:pPr marL="0" lvl="0" indent="0" algn="l" rtl="0">
              <a:lnSpc>
                <a:spcPct val="115000"/>
              </a:lnSpc>
              <a:spcBef>
                <a:spcPts val="0"/>
              </a:spcBef>
              <a:spcAft>
                <a:spcPts val="0"/>
              </a:spcAft>
              <a:buClr>
                <a:schemeClr val="dk1"/>
              </a:buClr>
              <a:buSzPts val="1800"/>
              <a:buNone/>
            </a:pPr>
            <a:r>
              <a:rPr lang="ja-JP" sz="2000"/>
              <a:t>事業の規模が大きくなるとデータ活用も様々な人で分業する</a:t>
            </a:r>
            <a:endParaRPr sz="2000"/>
          </a:p>
          <a:p>
            <a:pPr marL="0" lvl="0" indent="0" algn="l" rtl="0">
              <a:lnSpc>
                <a:spcPct val="100000"/>
              </a:lnSpc>
              <a:spcBef>
                <a:spcPts val="0"/>
              </a:spcBef>
              <a:spcAft>
                <a:spcPts val="0"/>
              </a:spcAft>
              <a:buClr>
                <a:schemeClr val="dk1"/>
              </a:buClr>
              <a:buSzPts val="1800"/>
              <a:buNone/>
            </a:pPr>
            <a:r>
              <a:rPr lang="ja-JP" sz="2000"/>
              <a:t>(データ人材の例)</a:t>
            </a:r>
            <a:endParaRPr sz="2000"/>
          </a:p>
          <a:p>
            <a:pPr marL="573612" lvl="1" indent="-355598" algn="l" rtl="0">
              <a:lnSpc>
                <a:spcPct val="100000"/>
              </a:lnSpc>
              <a:spcBef>
                <a:spcPts val="0"/>
              </a:spcBef>
              <a:spcAft>
                <a:spcPts val="0"/>
              </a:spcAft>
              <a:buClr>
                <a:schemeClr val="dk1"/>
              </a:buClr>
              <a:buSzPts val="2000"/>
              <a:buChar char="•"/>
            </a:pPr>
            <a:r>
              <a:rPr lang="ja-JP" sz="2000" b="1"/>
              <a:t>データアナリスト</a:t>
            </a:r>
            <a:endParaRPr sz="2000" b="1"/>
          </a:p>
          <a:p>
            <a:pPr marL="573612" lvl="1" indent="-355598" algn="l" rtl="0">
              <a:lnSpc>
                <a:spcPct val="100000"/>
              </a:lnSpc>
              <a:spcBef>
                <a:spcPts val="0"/>
              </a:spcBef>
              <a:spcAft>
                <a:spcPts val="0"/>
              </a:spcAft>
              <a:buClr>
                <a:schemeClr val="dk1"/>
              </a:buClr>
              <a:buSzPts val="2000"/>
              <a:buChar char="•"/>
            </a:pPr>
            <a:r>
              <a:rPr lang="ja-JP" sz="2000" b="1"/>
              <a:t>データエンジニア</a:t>
            </a:r>
            <a:endParaRPr sz="2000" b="1"/>
          </a:p>
          <a:p>
            <a:pPr marL="0" lvl="0" indent="0" algn="l" rtl="0">
              <a:lnSpc>
                <a:spcPct val="100000"/>
              </a:lnSpc>
              <a:spcBef>
                <a:spcPts val="1467"/>
              </a:spcBef>
              <a:spcAft>
                <a:spcPts val="0"/>
              </a:spcAft>
              <a:buClr>
                <a:schemeClr val="dk1"/>
              </a:buClr>
              <a:buSzPts val="1800"/>
              <a:buNone/>
            </a:pP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26</a:t>
            </a:fld>
            <a:endParaRPr/>
          </a:p>
        </p:txBody>
      </p:sp>
      <p:sp>
        <p:nvSpPr>
          <p:cNvPr id="298" name="Google Shape;298;p24"/>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データ活用に関わる人材</a:t>
            </a:r>
            <a:endParaRPr/>
          </a:p>
        </p:txBody>
      </p:sp>
      <p:sp>
        <p:nvSpPr>
          <p:cNvPr id="299" name="Google Shape;299;p24"/>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000"/>
              <a:buNone/>
            </a:pPr>
            <a:r>
              <a:rPr lang="ja-JP" sz="2000"/>
              <a:t>データ活用が叫ばれるようになってまだ長くないので明確に区分けされているわけではない</a:t>
            </a:r>
            <a:endParaRPr sz="2000"/>
          </a:p>
          <a:p>
            <a:pPr marL="0" lvl="0" indent="0" algn="l" rtl="0">
              <a:lnSpc>
                <a:spcPct val="100000"/>
              </a:lnSpc>
              <a:spcBef>
                <a:spcPts val="1467"/>
              </a:spcBef>
              <a:spcAft>
                <a:spcPts val="0"/>
              </a:spcAft>
              <a:buClr>
                <a:schemeClr val="dk1"/>
              </a:buClr>
              <a:buSzPts val="2000"/>
              <a:buNone/>
            </a:pPr>
            <a:r>
              <a:rPr lang="ja-JP" sz="2000"/>
              <a:t>企業によって異なることが多い</a:t>
            </a:r>
            <a:endParaRPr sz="2000"/>
          </a:p>
          <a:p>
            <a:pPr marL="0" lvl="0" indent="0" algn="l" rtl="0">
              <a:lnSpc>
                <a:spcPct val="100000"/>
              </a:lnSpc>
              <a:spcBef>
                <a:spcPts val="1467"/>
              </a:spcBef>
              <a:spcAft>
                <a:spcPts val="0"/>
              </a:spcAft>
              <a:buClr>
                <a:schemeClr val="dk1"/>
              </a:buClr>
              <a:buSzPts val="2000"/>
              <a:buNone/>
            </a:pPr>
            <a:endParaRPr sz="2000"/>
          </a:p>
          <a:p>
            <a:pPr marL="0" lvl="0" indent="0" algn="l" rtl="0">
              <a:lnSpc>
                <a:spcPct val="100000"/>
              </a:lnSpc>
              <a:spcBef>
                <a:spcPts val="1467"/>
              </a:spcBef>
              <a:spcAft>
                <a:spcPts val="0"/>
              </a:spcAft>
              <a:buClr>
                <a:schemeClr val="dk1"/>
              </a:buClr>
              <a:buSzPts val="2000"/>
              <a:buNone/>
            </a:pPr>
            <a:r>
              <a:rPr lang="ja-JP" sz="2000" b="1" u="sng"/>
              <a:t>本講習会で扱う職種</a:t>
            </a:r>
            <a:endParaRPr sz="2000" b="1" u="sng"/>
          </a:p>
          <a:p>
            <a:pPr marL="0" lvl="0" indent="0" algn="l" rtl="0">
              <a:lnSpc>
                <a:spcPct val="100000"/>
              </a:lnSpc>
              <a:spcBef>
                <a:spcPts val="1467"/>
              </a:spcBef>
              <a:spcAft>
                <a:spcPts val="0"/>
              </a:spcAft>
              <a:buClr>
                <a:schemeClr val="dk1"/>
              </a:buClr>
              <a:buSzPts val="2000"/>
              <a:buNone/>
            </a:pPr>
            <a:r>
              <a:rPr lang="ja-JP" sz="2000"/>
              <a:t>・</a:t>
            </a:r>
            <a:r>
              <a:rPr lang="ja-JP" sz="2000" b="1"/>
              <a:t>データエンジニア</a:t>
            </a:r>
            <a:r>
              <a:rPr lang="ja-JP" sz="2000"/>
              <a:t>…データを集めて、統合して、分析をサポートするような付加価値をつける</a:t>
            </a:r>
            <a:endParaRPr sz="2000"/>
          </a:p>
          <a:p>
            <a:pPr marL="0" lvl="0" indent="0" algn="l" rtl="0">
              <a:lnSpc>
                <a:spcPct val="100000"/>
              </a:lnSpc>
              <a:spcBef>
                <a:spcPts val="1467"/>
              </a:spcBef>
              <a:spcAft>
                <a:spcPts val="0"/>
              </a:spcAft>
              <a:buClr>
                <a:schemeClr val="dk1"/>
              </a:buClr>
              <a:buSzPts val="2000"/>
              <a:buNone/>
            </a:pPr>
            <a:r>
              <a:rPr lang="ja-JP" sz="2000"/>
              <a:t>・</a:t>
            </a:r>
            <a:r>
              <a:rPr lang="ja-JP" sz="2000" b="1"/>
              <a:t>データアナリスト</a:t>
            </a:r>
            <a:r>
              <a:rPr lang="ja-JP" sz="2000"/>
              <a:t>…データの可視化、ダッシュボード設計、KPI設計</a:t>
            </a:r>
            <a:endParaRPr sz="2000"/>
          </a:p>
          <a:p>
            <a:pPr marL="0" lvl="0" indent="0" algn="l" rtl="0">
              <a:lnSpc>
                <a:spcPct val="100000"/>
              </a:lnSpc>
              <a:spcBef>
                <a:spcPts val="1467"/>
              </a:spcBef>
              <a:spcAft>
                <a:spcPts val="0"/>
              </a:spcAft>
              <a:buClr>
                <a:schemeClr val="dk1"/>
              </a:buClr>
              <a:buSzPts val="2000"/>
              <a:buNone/>
            </a:pPr>
            <a:endParaRPr sz="2000"/>
          </a:p>
          <a:p>
            <a:pPr marL="0" lvl="0" indent="0" algn="l" rtl="0">
              <a:lnSpc>
                <a:spcPct val="100000"/>
              </a:lnSpc>
              <a:spcBef>
                <a:spcPts val="1467"/>
              </a:spcBef>
              <a:spcAft>
                <a:spcPts val="0"/>
              </a:spcAft>
              <a:buClr>
                <a:schemeClr val="dk1"/>
              </a:buClr>
              <a:buSzPts val="2000"/>
              <a:buNone/>
            </a:pPr>
            <a:r>
              <a:rPr lang="ja-JP" sz="2000" b="1" u="sng"/>
              <a:t>その他</a:t>
            </a:r>
            <a:endParaRPr sz="2000" b="1" u="sng"/>
          </a:p>
          <a:p>
            <a:pPr marL="0" lvl="0" indent="0" algn="l" rtl="0">
              <a:lnSpc>
                <a:spcPct val="100000"/>
              </a:lnSpc>
              <a:spcBef>
                <a:spcPts val="1467"/>
              </a:spcBef>
              <a:spcAft>
                <a:spcPts val="0"/>
              </a:spcAft>
              <a:buClr>
                <a:schemeClr val="dk1"/>
              </a:buClr>
              <a:buSzPts val="2000"/>
              <a:buNone/>
            </a:pPr>
            <a:r>
              <a:rPr lang="ja-JP" sz="2000"/>
              <a:t>・</a:t>
            </a:r>
            <a:r>
              <a:rPr lang="ja-JP" sz="2000" b="1"/>
              <a:t>データサイエンティスト</a:t>
            </a:r>
            <a:endParaRPr sz="2000" b="1"/>
          </a:p>
          <a:p>
            <a:pPr marL="0" lvl="0" indent="0" algn="l" rtl="0">
              <a:lnSpc>
                <a:spcPct val="100000"/>
              </a:lnSpc>
              <a:spcBef>
                <a:spcPts val="1467"/>
              </a:spcBef>
              <a:spcAft>
                <a:spcPts val="0"/>
              </a:spcAft>
              <a:buClr>
                <a:schemeClr val="dk1"/>
              </a:buClr>
              <a:buSzPts val="2000"/>
              <a:buNone/>
            </a:pPr>
            <a:r>
              <a:rPr lang="ja-JP" sz="2000"/>
              <a:t>・</a:t>
            </a:r>
            <a:r>
              <a:rPr lang="ja-JP" sz="2000" b="1"/>
              <a:t>機械学習エンジニア</a:t>
            </a:r>
            <a:endParaRPr sz="2000" b="1"/>
          </a:p>
          <a:p>
            <a:pPr marL="0" lvl="0" indent="0" algn="l" rtl="0">
              <a:lnSpc>
                <a:spcPct val="100000"/>
              </a:lnSpc>
              <a:spcBef>
                <a:spcPts val="1467"/>
              </a:spcBef>
              <a:spcAft>
                <a:spcPts val="0"/>
              </a:spcAft>
              <a:buClr>
                <a:schemeClr val="dk1"/>
              </a:buClr>
              <a:buSzPts val="2000"/>
              <a:buNone/>
            </a:pP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6"/>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27</a:t>
            </a:fld>
            <a:endParaRPr/>
          </a:p>
        </p:txBody>
      </p:sp>
      <p:sp>
        <p:nvSpPr>
          <p:cNvPr id="305" name="Google Shape;305;p26"/>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データ基盤</a:t>
            </a:r>
            <a:endParaRPr/>
          </a:p>
        </p:txBody>
      </p:sp>
      <p:sp>
        <p:nvSpPr>
          <p:cNvPr id="306" name="Google Shape;306;p26"/>
          <p:cNvSpPr txBox="1">
            <a:spLocks noGrp="1"/>
          </p:cNvSpPr>
          <p:nvPr>
            <p:ph type="body" idx="1"/>
          </p:nvPr>
        </p:nvSpPr>
        <p:spPr>
          <a:xfrm>
            <a:off x="334963" y="765175"/>
            <a:ext cx="11522074" cy="791617"/>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ja-JP" sz="2000"/>
              <a:t>データを一元管理することで，品質の担保や事業横断的な解析・活用を可能とする</a:t>
            </a:r>
            <a:endParaRPr sz="2000"/>
          </a:p>
          <a:p>
            <a:pPr marL="342900" lvl="0" indent="-342900" algn="l" rtl="0">
              <a:lnSpc>
                <a:spcPct val="100000"/>
              </a:lnSpc>
              <a:spcBef>
                <a:spcPts val="600"/>
              </a:spcBef>
              <a:spcAft>
                <a:spcPts val="0"/>
              </a:spcAft>
              <a:buClr>
                <a:schemeClr val="dk1"/>
              </a:buClr>
              <a:buSzPts val="2000"/>
              <a:buFont typeface="Arial"/>
              <a:buChar char="•"/>
            </a:pPr>
            <a:r>
              <a:rPr lang="ja-JP" sz="2000"/>
              <a:t>一般的にはデータの流れに従って 3 つの層で構成される</a:t>
            </a:r>
            <a:endParaRPr sz="2000"/>
          </a:p>
        </p:txBody>
      </p:sp>
      <p:pic>
        <p:nvPicPr>
          <p:cNvPr id="307" name="Google Shape;307;p26" descr="グラフィカル ユーザー インターフェイス が含まれている画像&#10;&#10;自動的に生成された説明"/>
          <p:cNvPicPr preferRelativeResize="0"/>
          <p:nvPr/>
        </p:nvPicPr>
        <p:blipFill rotWithShape="1">
          <a:blip r:embed="rId3">
            <a:alphaModFix/>
          </a:blip>
          <a:srcRect/>
          <a:stretch/>
        </p:blipFill>
        <p:spPr>
          <a:xfrm>
            <a:off x="830778" y="2062241"/>
            <a:ext cx="10530443" cy="4580142"/>
          </a:xfrm>
          <a:prstGeom prst="rect">
            <a:avLst/>
          </a:prstGeom>
          <a:noFill/>
          <a:ln>
            <a:noFill/>
          </a:ln>
        </p:spPr>
      </p:pic>
      <p:sp>
        <p:nvSpPr>
          <p:cNvPr id="308" name="Google Shape;308;p26"/>
          <p:cNvSpPr txBox="1"/>
          <p:nvPr/>
        </p:nvSpPr>
        <p:spPr>
          <a:xfrm>
            <a:off x="8328248" y="6396162"/>
            <a:ext cx="338437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 https://www.nicpartners.co.jp/report/92269/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45cd0705d8_1_24"/>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28</a:t>
            </a:fld>
            <a:endParaRPr/>
          </a:p>
        </p:txBody>
      </p:sp>
      <p:sp>
        <p:nvSpPr>
          <p:cNvPr id="314" name="Google Shape;314;g245cd0705d8_1_24"/>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データ基盤</a:t>
            </a:r>
            <a:endParaRPr/>
          </a:p>
        </p:txBody>
      </p:sp>
      <p:sp>
        <p:nvSpPr>
          <p:cNvPr id="315" name="Google Shape;315;g245cd0705d8_1_24"/>
          <p:cNvSpPr txBox="1">
            <a:spLocks noGrp="1"/>
          </p:cNvSpPr>
          <p:nvPr>
            <p:ph type="body" idx="1"/>
          </p:nvPr>
        </p:nvSpPr>
        <p:spPr>
          <a:xfrm>
            <a:off x="334963" y="765175"/>
            <a:ext cx="11522100" cy="7917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ja-JP" sz="2000"/>
              <a:t>データを一元管理することで，品質の担保や事業横断的な解析・活用を可能とする</a:t>
            </a:r>
            <a:endParaRPr sz="2000"/>
          </a:p>
          <a:p>
            <a:pPr marL="342900" lvl="0" indent="-342900" algn="l" rtl="0">
              <a:lnSpc>
                <a:spcPct val="100000"/>
              </a:lnSpc>
              <a:spcBef>
                <a:spcPts val="600"/>
              </a:spcBef>
              <a:spcAft>
                <a:spcPts val="0"/>
              </a:spcAft>
              <a:buClr>
                <a:schemeClr val="dk1"/>
              </a:buClr>
              <a:buSzPts val="2000"/>
              <a:buFont typeface="Arial"/>
              <a:buChar char="•"/>
            </a:pPr>
            <a:r>
              <a:rPr lang="ja-JP" sz="2000"/>
              <a:t>一般的にはデータの流れに従って 3 つの層で構成される</a:t>
            </a:r>
            <a:endParaRPr sz="2000"/>
          </a:p>
        </p:txBody>
      </p:sp>
      <p:pic>
        <p:nvPicPr>
          <p:cNvPr id="316" name="Google Shape;316;g245cd0705d8_1_24" descr="グラフィカル ユーザー インターフェイス が含まれている画像&#10;&#10;自動的に生成された説明"/>
          <p:cNvPicPr preferRelativeResize="0"/>
          <p:nvPr/>
        </p:nvPicPr>
        <p:blipFill rotWithShape="1">
          <a:blip r:embed="rId3">
            <a:alphaModFix/>
          </a:blip>
          <a:srcRect/>
          <a:stretch/>
        </p:blipFill>
        <p:spPr>
          <a:xfrm>
            <a:off x="830778" y="2062241"/>
            <a:ext cx="10530443" cy="4580142"/>
          </a:xfrm>
          <a:prstGeom prst="rect">
            <a:avLst/>
          </a:prstGeom>
          <a:noFill/>
          <a:ln>
            <a:noFill/>
          </a:ln>
        </p:spPr>
      </p:pic>
      <p:sp>
        <p:nvSpPr>
          <p:cNvPr id="317" name="Google Shape;317;g245cd0705d8_1_24"/>
          <p:cNvSpPr txBox="1"/>
          <p:nvPr/>
        </p:nvSpPr>
        <p:spPr>
          <a:xfrm>
            <a:off x="8328248" y="6396162"/>
            <a:ext cx="3384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 https://www.nicpartners.co.jp/report/92269/</a:t>
            </a:r>
            <a:endParaRPr sz="1400" b="0" i="0" u="none" strike="noStrike" cap="none">
              <a:solidFill>
                <a:srgbClr val="000000"/>
              </a:solidFill>
              <a:latin typeface="Arial"/>
              <a:ea typeface="Arial"/>
              <a:cs typeface="Arial"/>
              <a:sym typeface="Arial"/>
            </a:endParaRPr>
          </a:p>
        </p:txBody>
      </p:sp>
      <p:sp>
        <p:nvSpPr>
          <p:cNvPr id="318" name="Google Shape;318;g245cd0705d8_1_24"/>
          <p:cNvSpPr/>
          <p:nvPr/>
        </p:nvSpPr>
        <p:spPr>
          <a:xfrm rot="5400000">
            <a:off x="5014666" y="-2125264"/>
            <a:ext cx="259200" cy="8280900"/>
          </a:xfrm>
          <a:prstGeom prst="leftBrace">
            <a:avLst>
              <a:gd name="adj1" fmla="val 8333"/>
              <a:gd name="adj2" fmla="val 70742"/>
            </a:avLst>
          </a:prstGeom>
          <a:noFill/>
          <a:ln w="25400" cap="flat" cmpd="sng">
            <a:solidFill>
              <a:srgbClr val="0070C0"/>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BM Plex Sans"/>
              <a:ea typeface="IBM Plex Sans"/>
              <a:cs typeface="IBM Plex Sans"/>
              <a:sym typeface="IBM Plex Sans"/>
            </a:endParaRPr>
          </a:p>
        </p:txBody>
      </p:sp>
      <p:sp>
        <p:nvSpPr>
          <p:cNvPr id="319" name="Google Shape;319;g245cd0705d8_1_24"/>
          <p:cNvSpPr/>
          <p:nvPr/>
        </p:nvSpPr>
        <p:spPr>
          <a:xfrm rot="5400000">
            <a:off x="8996855" y="-4394"/>
            <a:ext cx="259200" cy="4123500"/>
          </a:xfrm>
          <a:prstGeom prst="leftBrace">
            <a:avLst>
              <a:gd name="adj1" fmla="val 8333"/>
              <a:gd name="adj2" fmla="val 27241"/>
            </a:avLst>
          </a:prstGeom>
          <a:noFill/>
          <a:ln w="25400" cap="flat" cmpd="sng">
            <a:solidFill>
              <a:srgbClr val="C00000"/>
            </a:solidFill>
            <a:prstDash val="solid"/>
            <a:round/>
            <a:headEnd type="none" w="sm" len="sm"/>
            <a:tailEnd type="none" w="sm" len="sm"/>
          </a:ln>
          <a:effectLst>
            <a:outerShdw blurRad="40000" dist="20000" dir="5400000" rotWithShape="0">
              <a:srgbClr val="000000">
                <a:alpha val="3529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IBM Plex Sans"/>
              <a:ea typeface="IBM Plex Sans"/>
              <a:cs typeface="IBM Plex Sans"/>
              <a:sym typeface="IBM Plex Sans"/>
            </a:endParaRPr>
          </a:p>
        </p:txBody>
      </p:sp>
      <p:sp>
        <p:nvSpPr>
          <p:cNvPr id="320" name="Google Shape;320;g245cd0705d8_1_24"/>
          <p:cNvSpPr txBox="1"/>
          <p:nvPr/>
        </p:nvSpPr>
        <p:spPr>
          <a:xfrm>
            <a:off x="2207568" y="1589394"/>
            <a:ext cx="2448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0070C0"/>
                </a:solidFill>
                <a:latin typeface="IBM Plex Sans"/>
                <a:ea typeface="IBM Plex Sans"/>
                <a:cs typeface="IBM Plex Sans"/>
                <a:sym typeface="IBM Plex Sans"/>
              </a:rPr>
              <a:t>データエンジニアの仕事</a:t>
            </a:r>
            <a:endParaRPr sz="1600" b="0" i="0" u="none" strike="noStrike" cap="none">
              <a:solidFill>
                <a:srgbClr val="0070C0"/>
              </a:solidFill>
              <a:latin typeface="IBM Plex Sans"/>
              <a:ea typeface="IBM Plex Sans"/>
              <a:cs typeface="IBM Plex Sans"/>
              <a:sym typeface="IBM Plex Sans"/>
            </a:endParaRPr>
          </a:p>
        </p:txBody>
      </p:sp>
      <p:sp>
        <p:nvSpPr>
          <p:cNvPr id="321" name="Google Shape;321;g245cd0705d8_1_24"/>
          <p:cNvSpPr txBox="1"/>
          <p:nvPr/>
        </p:nvSpPr>
        <p:spPr>
          <a:xfrm>
            <a:off x="8912949" y="1615299"/>
            <a:ext cx="2448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ja-JP" sz="1600" b="0" i="0" u="none" strike="noStrike" cap="none">
                <a:solidFill>
                  <a:srgbClr val="C00000"/>
                </a:solidFill>
                <a:latin typeface="IBM Plex Sans"/>
                <a:ea typeface="IBM Plex Sans"/>
                <a:cs typeface="IBM Plex Sans"/>
                <a:sym typeface="IBM Plex Sans"/>
              </a:rPr>
              <a:t>データアナリストの仕事</a:t>
            </a:r>
            <a:endParaRPr sz="1600" b="0" i="0" u="none" strike="noStrike" cap="none">
              <a:solidFill>
                <a:srgbClr val="C00000"/>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7"/>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29</a:t>
            </a:fld>
            <a:endParaRPr/>
          </a:p>
        </p:txBody>
      </p:sp>
      <p:sp>
        <p:nvSpPr>
          <p:cNvPr id="327" name="Google Shape;327;p27"/>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データレイク層</a:t>
            </a:r>
            <a:endParaRPr/>
          </a:p>
        </p:txBody>
      </p:sp>
      <p:sp>
        <p:nvSpPr>
          <p:cNvPr id="328" name="Google Shape;328;p27"/>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ja-JP" sz="2400" dirty="0"/>
              <a:t>生データを</a:t>
            </a:r>
            <a:r>
              <a:rPr lang="ja-JP" altLang="en-US" sz="2400" dirty="0"/>
              <a:t>そのまま保存しておく</a:t>
            </a:r>
            <a:r>
              <a:rPr lang="ja-JP" sz="2400" dirty="0"/>
              <a:t>層</a:t>
            </a:r>
            <a:endParaRPr sz="2400" dirty="0"/>
          </a:p>
        </p:txBody>
      </p:sp>
      <p:pic>
        <p:nvPicPr>
          <p:cNvPr id="329" name="Google Shape;329;p27" descr="ロゴ, 会社名&#10;&#10;自動的に生成された説明"/>
          <p:cNvPicPr preferRelativeResize="0"/>
          <p:nvPr/>
        </p:nvPicPr>
        <p:blipFill rotWithShape="1">
          <a:blip r:embed="rId3">
            <a:alphaModFix/>
          </a:blip>
          <a:srcRect r="64821"/>
          <a:stretch/>
        </p:blipFill>
        <p:spPr>
          <a:xfrm>
            <a:off x="8378944" y="963870"/>
            <a:ext cx="3084844" cy="5655977"/>
          </a:xfrm>
          <a:prstGeom prst="rect">
            <a:avLst/>
          </a:prstGeom>
          <a:noFill/>
          <a:ln>
            <a:noFill/>
          </a:ln>
        </p:spPr>
      </p:pic>
      <p:sp>
        <p:nvSpPr>
          <p:cNvPr id="330" name="Google Shape;330;p27"/>
          <p:cNvSpPr txBox="1"/>
          <p:nvPr/>
        </p:nvSpPr>
        <p:spPr>
          <a:xfrm>
            <a:off x="8328248" y="6396162"/>
            <a:ext cx="33843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 https://ktksq.hatenablog.com/entry/datalake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担当講師紹介</a:t>
            </a:r>
            <a:endParaRPr/>
          </a:p>
        </p:txBody>
      </p:sp>
      <p:sp>
        <p:nvSpPr>
          <p:cNvPr id="78" name="Google Shape;78;p3"/>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8"/>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30</a:t>
            </a:fld>
            <a:endParaRPr/>
          </a:p>
        </p:txBody>
      </p:sp>
      <p:sp>
        <p:nvSpPr>
          <p:cNvPr id="336" name="Google Shape;336;p28"/>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データレイク層に保管されるデータの種類</a:t>
            </a:r>
            <a:endParaRPr/>
          </a:p>
        </p:txBody>
      </p:sp>
      <p:sp>
        <p:nvSpPr>
          <p:cNvPr id="337" name="Google Shape;337;p28"/>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ja-JP" sz="2000" b="1"/>
              <a:t>構造化データ（テーブル形式のデータ）</a:t>
            </a:r>
            <a:endParaRPr sz="2000" b="1"/>
          </a:p>
          <a:p>
            <a:pPr marL="573612" lvl="1" indent="-342898" algn="l" rtl="0">
              <a:lnSpc>
                <a:spcPct val="100000"/>
              </a:lnSpc>
              <a:spcBef>
                <a:spcPts val="1467"/>
              </a:spcBef>
              <a:spcAft>
                <a:spcPts val="0"/>
              </a:spcAft>
              <a:buClr>
                <a:schemeClr val="dk1"/>
              </a:buClr>
              <a:buSzPts val="2000"/>
              <a:buFont typeface="Arial"/>
              <a:buChar char="•"/>
            </a:pPr>
            <a:r>
              <a:rPr lang="ja-JP" sz="2000"/>
              <a:t>RDBのデータなど</a:t>
            </a:r>
            <a:endParaRPr sz="2000"/>
          </a:p>
          <a:p>
            <a:pPr marL="342900" lvl="0" indent="-342900" algn="l" rtl="0">
              <a:lnSpc>
                <a:spcPct val="100000"/>
              </a:lnSpc>
              <a:spcBef>
                <a:spcPts val="1467"/>
              </a:spcBef>
              <a:spcAft>
                <a:spcPts val="0"/>
              </a:spcAft>
              <a:buClr>
                <a:schemeClr val="dk1"/>
              </a:buClr>
              <a:buSzPts val="2000"/>
              <a:buFont typeface="Arial"/>
              <a:buChar char="•"/>
            </a:pPr>
            <a:r>
              <a:rPr lang="ja-JP" sz="2000" b="1"/>
              <a:t>半構造化データ</a:t>
            </a:r>
            <a:endParaRPr sz="2000" b="1"/>
          </a:p>
          <a:p>
            <a:pPr marL="573612" lvl="1" indent="-342898" algn="l" rtl="0">
              <a:lnSpc>
                <a:spcPct val="100000"/>
              </a:lnSpc>
              <a:spcBef>
                <a:spcPts val="1467"/>
              </a:spcBef>
              <a:spcAft>
                <a:spcPts val="0"/>
              </a:spcAft>
              <a:buClr>
                <a:schemeClr val="dk1"/>
              </a:buClr>
              <a:buSzPts val="2000"/>
              <a:buFont typeface="Arial"/>
              <a:buChar char="•"/>
            </a:pPr>
            <a:r>
              <a:rPr lang="ja-JP" sz="2000"/>
              <a:t>CSV、JSON、YAML、XML形式のデータなど</a:t>
            </a:r>
            <a:endParaRPr sz="2000"/>
          </a:p>
          <a:p>
            <a:pPr marL="342900" lvl="0" indent="-342900" algn="l" rtl="0">
              <a:lnSpc>
                <a:spcPct val="100000"/>
              </a:lnSpc>
              <a:spcBef>
                <a:spcPts val="1467"/>
              </a:spcBef>
              <a:spcAft>
                <a:spcPts val="0"/>
              </a:spcAft>
              <a:buClr>
                <a:schemeClr val="dk1"/>
              </a:buClr>
              <a:buSzPts val="2000"/>
              <a:buFont typeface="Arial"/>
              <a:buChar char="•"/>
            </a:pPr>
            <a:r>
              <a:rPr lang="ja-JP" sz="2000" b="1"/>
              <a:t>非構造化データ</a:t>
            </a:r>
            <a:endParaRPr sz="2000" b="1"/>
          </a:p>
          <a:p>
            <a:pPr marL="573612" lvl="1" indent="-342898" algn="l" rtl="0">
              <a:lnSpc>
                <a:spcPct val="100000"/>
              </a:lnSpc>
              <a:spcBef>
                <a:spcPts val="1467"/>
              </a:spcBef>
              <a:spcAft>
                <a:spcPts val="0"/>
              </a:spcAft>
              <a:buClr>
                <a:schemeClr val="dk1"/>
              </a:buClr>
              <a:buSzPts val="2000"/>
              <a:buFont typeface="Arial"/>
              <a:buChar char="•"/>
            </a:pPr>
            <a:r>
              <a:rPr lang="ja-JP" sz="2000"/>
              <a:t>画像・映像データなど</a:t>
            </a:r>
            <a:endParaRPr sz="2000"/>
          </a:p>
          <a:p>
            <a:pPr marL="342900" lvl="0" indent="-342900" algn="l" rtl="0">
              <a:lnSpc>
                <a:spcPct val="100000"/>
              </a:lnSpc>
              <a:spcBef>
                <a:spcPts val="1467"/>
              </a:spcBef>
              <a:spcAft>
                <a:spcPts val="0"/>
              </a:spcAft>
              <a:buClr>
                <a:schemeClr val="dk1"/>
              </a:buClr>
              <a:buSzPts val="2000"/>
              <a:buFont typeface="Arial"/>
              <a:buChar char="•"/>
            </a:pPr>
            <a:r>
              <a:rPr lang="ja-JP" sz="2000" b="1"/>
              <a:t>ストリーミングデータ</a:t>
            </a:r>
            <a:endParaRPr sz="2000" b="1"/>
          </a:p>
          <a:p>
            <a:pPr marL="573612" lvl="1" indent="-342896" algn="l" rtl="0">
              <a:lnSpc>
                <a:spcPct val="100000"/>
              </a:lnSpc>
              <a:spcBef>
                <a:spcPts val="1467"/>
              </a:spcBef>
              <a:spcAft>
                <a:spcPts val="0"/>
              </a:spcAft>
              <a:buClr>
                <a:schemeClr val="dk1"/>
              </a:buClr>
              <a:buSzPts val="2000"/>
              <a:buFont typeface="Arial"/>
              <a:buChar char="•"/>
            </a:pPr>
            <a:r>
              <a:rPr lang="ja-JP" sz="2000"/>
              <a:t>継続的に流れてくるデータ</a:t>
            </a:r>
            <a:endParaRPr sz="2000"/>
          </a:p>
          <a:p>
            <a:pPr marL="573612" lvl="1" indent="-342896" algn="l" rtl="0">
              <a:lnSpc>
                <a:spcPct val="100000"/>
              </a:lnSpc>
              <a:spcBef>
                <a:spcPts val="1467"/>
              </a:spcBef>
              <a:spcAft>
                <a:spcPts val="0"/>
              </a:spcAft>
              <a:buClr>
                <a:schemeClr val="dk1"/>
              </a:buClr>
              <a:buSzPts val="2000"/>
              <a:buFont typeface="Arial"/>
              <a:buChar char="•"/>
            </a:pPr>
            <a:r>
              <a:rPr lang="ja-JP" sz="2000"/>
              <a:t>ログデータ、センサデータなど</a:t>
            </a:r>
            <a:endParaRPr sz="2000"/>
          </a:p>
          <a:p>
            <a:pPr marL="573612" lvl="1" indent="-342898" algn="l" rtl="0">
              <a:lnSpc>
                <a:spcPct val="100000"/>
              </a:lnSpc>
              <a:spcBef>
                <a:spcPts val="1467"/>
              </a:spcBef>
              <a:spcAft>
                <a:spcPts val="0"/>
              </a:spcAft>
              <a:buSzPts val="2000"/>
              <a:buFont typeface="Arial"/>
              <a:buChar char="•"/>
            </a:pPr>
            <a:r>
              <a:rPr lang="ja-JP" sz="2000"/>
              <a:t>（中身は半構造化データが多い</a:t>
            </a:r>
            <a:r>
              <a:rPr lang="ja-JP" sz="1800"/>
              <a:t>）</a:t>
            </a:r>
            <a:endParaRPr/>
          </a:p>
          <a:p>
            <a:pPr marL="0" lvl="0" indent="0" algn="l" rtl="0">
              <a:lnSpc>
                <a:spcPct val="100000"/>
              </a:lnSpc>
              <a:spcBef>
                <a:spcPts val="1467"/>
              </a:spcBef>
              <a:spcAft>
                <a:spcPts val="0"/>
              </a:spcAft>
              <a:buClr>
                <a:schemeClr val="dk1"/>
              </a:buClr>
              <a:buSzPts val="2000"/>
              <a:buNone/>
            </a:pPr>
            <a:endParaRPr sz="2000"/>
          </a:p>
        </p:txBody>
      </p:sp>
      <p:grpSp>
        <p:nvGrpSpPr>
          <p:cNvPr id="338" name="Google Shape;338;p28"/>
          <p:cNvGrpSpPr/>
          <p:nvPr/>
        </p:nvGrpSpPr>
        <p:grpSpPr>
          <a:xfrm>
            <a:off x="7265480" y="1536700"/>
            <a:ext cx="4342982" cy="3784600"/>
            <a:chOff x="4790970" y="1536700"/>
            <a:chExt cx="4342982" cy="3784600"/>
          </a:xfrm>
        </p:grpSpPr>
        <p:pic>
          <p:nvPicPr>
            <p:cNvPr id="339" name="Google Shape;339;p28" descr="ロゴ, 会社名&#10;&#10;自動的に生成された説明"/>
            <p:cNvPicPr preferRelativeResize="0"/>
            <p:nvPr/>
          </p:nvPicPr>
          <p:blipFill rotWithShape="1">
            <a:blip r:embed="rId3">
              <a:alphaModFix/>
            </a:blip>
            <a:srcRect r="46562"/>
            <a:stretch/>
          </p:blipFill>
          <p:spPr>
            <a:xfrm>
              <a:off x="4790970" y="1536700"/>
              <a:ext cx="4051579" cy="3784600"/>
            </a:xfrm>
            <a:prstGeom prst="rect">
              <a:avLst/>
            </a:prstGeom>
            <a:noFill/>
            <a:ln>
              <a:noFill/>
            </a:ln>
          </p:spPr>
        </p:pic>
        <p:sp>
          <p:nvSpPr>
            <p:cNvPr id="340" name="Google Shape;340;p28"/>
            <p:cNvSpPr/>
            <p:nvPr/>
          </p:nvSpPr>
          <p:spPr>
            <a:xfrm>
              <a:off x="8711921" y="1690825"/>
              <a:ext cx="422031" cy="210745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1" name="Google Shape;341;p28"/>
          <p:cNvSpPr txBox="1"/>
          <p:nvPr/>
        </p:nvSpPr>
        <p:spPr>
          <a:xfrm>
            <a:off x="8079673" y="5321300"/>
            <a:ext cx="33843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 https://ktksq.hatenablog.com/entry/datalake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31</a:t>
            </a:fld>
            <a:endParaRPr/>
          </a:p>
        </p:txBody>
      </p:sp>
      <p:sp>
        <p:nvSpPr>
          <p:cNvPr id="347" name="Google Shape;347;p29"/>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データウェアハウス (DWH) 層</a:t>
            </a:r>
            <a:endParaRPr/>
          </a:p>
        </p:txBody>
      </p:sp>
      <p:sp>
        <p:nvSpPr>
          <p:cNvPr id="348" name="Google Shape;348;p29"/>
          <p:cNvSpPr txBox="1">
            <a:spLocks noGrp="1"/>
          </p:cNvSpPr>
          <p:nvPr>
            <p:ph type="body" idx="1"/>
          </p:nvPr>
        </p:nvSpPr>
        <p:spPr>
          <a:xfrm>
            <a:off x="334963" y="765175"/>
            <a:ext cx="9013223" cy="5832177"/>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ja-JP" sz="2400" dirty="0"/>
              <a:t>データレイクに保存した生データを加工・結合したデータを格納する</a:t>
            </a:r>
            <a:endParaRPr dirty="0"/>
          </a:p>
          <a:p>
            <a:pPr marL="342900" lvl="0" indent="-342900" algn="l" rtl="0">
              <a:lnSpc>
                <a:spcPct val="100000"/>
              </a:lnSpc>
              <a:spcBef>
                <a:spcPts val="0"/>
              </a:spcBef>
              <a:spcAft>
                <a:spcPts val="0"/>
              </a:spcAft>
              <a:buClr>
                <a:schemeClr val="dk1"/>
              </a:buClr>
              <a:buSzPts val="2400"/>
              <a:buFont typeface="Arial"/>
              <a:buChar char="•"/>
            </a:pPr>
            <a:r>
              <a:rPr lang="ja-JP" sz="2400" dirty="0"/>
              <a:t>基本的にはここにあるデータはテーブル形式の構造化データ</a:t>
            </a:r>
            <a:br>
              <a:rPr lang="ja-JP" sz="2400" dirty="0"/>
            </a:br>
            <a:r>
              <a:rPr lang="ja-JP" sz="2400" dirty="0"/>
              <a:t>（SQLが使える状態）</a:t>
            </a:r>
            <a:endParaRPr sz="2400" dirty="0"/>
          </a:p>
          <a:p>
            <a:pPr marL="342900" lvl="0" indent="-190500" algn="l" rtl="0">
              <a:lnSpc>
                <a:spcPct val="100000"/>
              </a:lnSpc>
              <a:spcBef>
                <a:spcPts val="0"/>
              </a:spcBef>
              <a:spcAft>
                <a:spcPts val="0"/>
              </a:spcAft>
              <a:buClr>
                <a:schemeClr val="dk1"/>
              </a:buClr>
              <a:buSzPts val="2400"/>
              <a:buFont typeface="Arial"/>
              <a:buNone/>
            </a:pPr>
            <a:endParaRPr sz="2400" dirty="0"/>
          </a:p>
          <a:p>
            <a:pPr marL="342900" lvl="0" indent="-342900" algn="l" rtl="0">
              <a:lnSpc>
                <a:spcPct val="100000"/>
              </a:lnSpc>
              <a:spcBef>
                <a:spcPts val="0"/>
              </a:spcBef>
              <a:spcAft>
                <a:spcPts val="0"/>
              </a:spcAft>
              <a:buClr>
                <a:schemeClr val="dk1"/>
              </a:buClr>
              <a:buSzPts val="2400"/>
              <a:buFont typeface="Arial"/>
              <a:buChar char="•"/>
            </a:pPr>
            <a:r>
              <a:rPr lang="ja-JP" sz="2400" dirty="0"/>
              <a:t>EX.</a:t>
            </a:r>
            <a:endParaRPr dirty="0"/>
          </a:p>
          <a:p>
            <a:pPr marL="800100" lvl="1">
              <a:spcBef>
                <a:spcPts val="0"/>
              </a:spcBef>
              <a:buSzPts val="2400"/>
              <a:buFont typeface="Arial"/>
              <a:buChar char="•"/>
            </a:pPr>
            <a:r>
              <a:rPr lang="ja-JP" sz="2400" dirty="0"/>
              <a:t>JSON形式のデータをテーブル形式のデータにして保存する</a:t>
            </a:r>
            <a:endParaRPr dirty="0"/>
          </a:p>
          <a:p>
            <a:pPr marL="342900" lvl="0" indent="-190500" algn="l" rtl="0">
              <a:lnSpc>
                <a:spcPct val="100000"/>
              </a:lnSpc>
              <a:spcBef>
                <a:spcPts val="0"/>
              </a:spcBef>
              <a:spcAft>
                <a:spcPts val="0"/>
              </a:spcAft>
              <a:buClr>
                <a:schemeClr val="dk1"/>
              </a:buClr>
              <a:buSzPts val="2400"/>
              <a:buFont typeface="Arial"/>
              <a:buNone/>
            </a:pPr>
            <a:endParaRPr sz="2400" dirty="0"/>
          </a:p>
          <a:p>
            <a:pPr marL="0" lvl="0" indent="0" algn="l" rtl="0">
              <a:lnSpc>
                <a:spcPct val="100000"/>
              </a:lnSpc>
              <a:spcBef>
                <a:spcPts val="0"/>
              </a:spcBef>
              <a:spcAft>
                <a:spcPts val="0"/>
              </a:spcAft>
              <a:buClr>
                <a:schemeClr val="dk1"/>
              </a:buClr>
              <a:buSzPts val="2400"/>
              <a:buNone/>
            </a:pPr>
            <a:r>
              <a:rPr lang="ja-JP" sz="2400" dirty="0"/>
              <a:t>※データレイクの全てのデータをデータウェアハウスへ格納するわけではない（画像・動画など）</a:t>
            </a:r>
            <a:endParaRPr dirty="0"/>
          </a:p>
          <a:p>
            <a:pPr marL="342900" lvl="0" indent="-190500" algn="l" rtl="0">
              <a:lnSpc>
                <a:spcPct val="100000"/>
              </a:lnSpc>
              <a:spcBef>
                <a:spcPts val="0"/>
              </a:spcBef>
              <a:spcAft>
                <a:spcPts val="0"/>
              </a:spcAft>
              <a:buClr>
                <a:schemeClr val="dk1"/>
              </a:buClr>
              <a:buSzPts val="2400"/>
              <a:buFont typeface="Arial"/>
              <a:buNone/>
            </a:pPr>
            <a:endParaRPr sz="2400" dirty="0"/>
          </a:p>
          <a:p>
            <a:pPr marL="342900" lvl="0" indent="-190500" algn="l" rtl="0">
              <a:lnSpc>
                <a:spcPct val="100000"/>
              </a:lnSpc>
              <a:spcBef>
                <a:spcPts val="0"/>
              </a:spcBef>
              <a:spcAft>
                <a:spcPts val="0"/>
              </a:spcAft>
              <a:buClr>
                <a:schemeClr val="dk1"/>
              </a:buClr>
              <a:buSzPts val="2400"/>
              <a:buFont typeface="Arial"/>
              <a:buNone/>
            </a:pPr>
            <a:endParaRPr sz="2400" dirty="0"/>
          </a:p>
        </p:txBody>
      </p:sp>
      <p:pic>
        <p:nvPicPr>
          <p:cNvPr id="349" name="Google Shape;349;p29" descr="ロゴ, 会社名&#10;&#10;自動的に生成された説明"/>
          <p:cNvPicPr preferRelativeResize="0"/>
          <p:nvPr/>
        </p:nvPicPr>
        <p:blipFill rotWithShape="1">
          <a:blip r:embed="rId3">
            <a:alphaModFix/>
          </a:blip>
          <a:srcRect l="34721" r="33422"/>
          <a:stretch/>
        </p:blipFill>
        <p:spPr>
          <a:xfrm>
            <a:off x="9458042" y="1000335"/>
            <a:ext cx="2398995" cy="4857329"/>
          </a:xfrm>
          <a:prstGeom prst="rect">
            <a:avLst/>
          </a:prstGeom>
          <a:noFill/>
          <a:ln>
            <a:noFill/>
          </a:ln>
        </p:spPr>
      </p:pic>
      <p:sp>
        <p:nvSpPr>
          <p:cNvPr id="350" name="Google Shape;350;p29"/>
          <p:cNvSpPr txBox="1"/>
          <p:nvPr/>
        </p:nvSpPr>
        <p:spPr>
          <a:xfrm>
            <a:off x="8807624" y="5734573"/>
            <a:ext cx="33843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dirty="0">
                <a:solidFill>
                  <a:schemeClr val="dk1"/>
                </a:solidFill>
                <a:latin typeface="IBM Plex Sans"/>
                <a:ea typeface="IBM Plex Sans"/>
                <a:cs typeface="IBM Plex Sans"/>
                <a:sym typeface="IBM Plex Sans"/>
              </a:rPr>
              <a:t>【出典】 https://ktksq.hatenablog.com/entry/datalake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0"/>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32</a:t>
            </a:fld>
            <a:endParaRPr/>
          </a:p>
        </p:txBody>
      </p:sp>
      <p:sp>
        <p:nvSpPr>
          <p:cNvPr id="356" name="Google Shape;356;p30"/>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ETL</a:t>
            </a:r>
            <a:endParaRPr/>
          </a:p>
        </p:txBody>
      </p:sp>
      <p:sp>
        <p:nvSpPr>
          <p:cNvPr id="357" name="Google Shape;357;p30"/>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ja-JP" sz="2400" dirty="0"/>
              <a:t>データの変換（加工・結合など）のこと</a:t>
            </a:r>
            <a:endParaRPr dirty="0"/>
          </a:p>
          <a:p>
            <a:pPr marL="342900" lvl="0" indent="-190500" algn="l" rtl="0">
              <a:lnSpc>
                <a:spcPct val="100000"/>
              </a:lnSpc>
              <a:spcBef>
                <a:spcPts val="0"/>
              </a:spcBef>
              <a:spcAft>
                <a:spcPts val="0"/>
              </a:spcAft>
              <a:buClr>
                <a:schemeClr val="dk1"/>
              </a:buClr>
              <a:buSzPts val="2400"/>
              <a:buFont typeface="Arial"/>
              <a:buNone/>
            </a:pPr>
            <a:endParaRPr sz="2400" dirty="0"/>
          </a:p>
          <a:p>
            <a:pPr marL="342900" lvl="0" indent="-342900" algn="l" rtl="0">
              <a:lnSpc>
                <a:spcPct val="100000"/>
              </a:lnSpc>
              <a:spcBef>
                <a:spcPts val="0"/>
              </a:spcBef>
              <a:spcAft>
                <a:spcPts val="0"/>
              </a:spcAft>
              <a:buClr>
                <a:schemeClr val="dk1"/>
              </a:buClr>
              <a:buSzPts val="2400"/>
              <a:buFont typeface="Arial"/>
              <a:buChar char="•"/>
            </a:pPr>
            <a:r>
              <a:rPr lang="ja-JP" sz="2400" dirty="0"/>
              <a:t>Extract （抽出）</a:t>
            </a:r>
            <a:endParaRPr dirty="0"/>
          </a:p>
          <a:p>
            <a:pPr marL="800100" lvl="1" indent="-342900" algn="l" rtl="0">
              <a:lnSpc>
                <a:spcPct val="100000"/>
              </a:lnSpc>
              <a:spcBef>
                <a:spcPts val="0"/>
              </a:spcBef>
              <a:spcAft>
                <a:spcPts val="0"/>
              </a:spcAft>
              <a:buSzPts val="2400"/>
              <a:buFont typeface="Arial"/>
              <a:buChar char="•"/>
            </a:pPr>
            <a:r>
              <a:rPr lang="ja-JP" sz="2400" dirty="0"/>
              <a:t>データレイクからデータを抽出</a:t>
            </a:r>
            <a:endParaRPr dirty="0"/>
          </a:p>
          <a:p>
            <a:pPr marL="342900" lvl="0" indent="-342900" algn="l" rtl="0">
              <a:lnSpc>
                <a:spcPct val="100000"/>
              </a:lnSpc>
              <a:spcBef>
                <a:spcPts val="0"/>
              </a:spcBef>
              <a:spcAft>
                <a:spcPts val="0"/>
              </a:spcAft>
              <a:buClr>
                <a:schemeClr val="dk1"/>
              </a:buClr>
              <a:buSzPts val="2400"/>
              <a:buFont typeface="Arial"/>
              <a:buChar char="•"/>
            </a:pPr>
            <a:r>
              <a:rPr lang="ja-JP" sz="2400" dirty="0"/>
              <a:t>Transform （変換）</a:t>
            </a:r>
            <a:endParaRPr dirty="0"/>
          </a:p>
          <a:p>
            <a:pPr marL="800100" lvl="1" indent="-342900" algn="l" rtl="0">
              <a:lnSpc>
                <a:spcPct val="100000"/>
              </a:lnSpc>
              <a:spcBef>
                <a:spcPts val="0"/>
              </a:spcBef>
              <a:spcAft>
                <a:spcPts val="0"/>
              </a:spcAft>
              <a:buSzPts val="2400"/>
              <a:buFont typeface="Arial"/>
              <a:buChar char="•"/>
            </a:pPr>
            <a:r>
              <a:rPr lang="ja-JP" sz="2400" dirty="0"/>
              <a:t>データの加工・結合</a:t>
            </a:r>
            <a:endParaRPr dirty="0"/>
          </a:p>
          <a:p>
            <a:pPr marL="342900" lvl="0" indent="-342900" algn="l" rtl="0">
              <a:lnSpc>
                <a:spcPct val="100000"/>
              </a:lnSpc>
              <a:spcBef>
                <a:spcPts val="0"/>
              </a:spcBef>
              <a:spcAft>
                <a:spcPts val="0"/>
              </a:spcAft>
              <a:buClr>
                <a:schemeClr val="dk1"/>
              </a:buClr>
              <a:buSzPts val="2400"/>
              <a:buFont typeface="Arial"/>
              <a:buChar char="•"/>
            </a:pPr>
            <a:r>
              <a:rPr lang="ja-JP" sz="2400" dirty="0"/>
              <a:t>Load （書き出し）</a:t>
            </a:r>
            <a:endParaRPr dirty="0"/>
          </a:p>
          <a:p>
            <a:pPr marL="800100" lvl="1" indent="-342900" algn="l" rtl="0">
              <a:lnSpc>
                <a:spcPct val="100000"/>
              </a:lnSpc>
              <a:spcBef>
                <a:spcPts val="0"/>
              </a:spcBef>
              <a:spcAft>
                <a:spcPts val="0"/>
              </a:spcAft>
              <a:buSzPts val="2400"/>
              <a:buFont typeface="Arial"/>
              <a:buChar char="•"/>
            </a:pPr>
            <a:r>
              <a:rPr lang="ja-JP" sz="2400" dirty="0"/>
              <a:t>データウェアハウスへの書き出し</a:t>
            </a:r>
            <a:endParaRPr dirty="0"/>
          </a:p>
          <a:p>
            <a:pPr marL="342900" lvl="0" indent="-190500" algn="l" rtl="0">
              <a:lnSpc>
                <a:spcPct val="100000"/>
              </a:lnSpc>
              <a:spcBef>
                <a:spcPts val="0"/>
              </a:spcBef>
              <a:spcAft>
                <a:spcPts val="0"/>
              </a:spcAft>
              <a:buClr>
                <a:schemeClr val="dk1"/>
              </a:buClr>
              <a:buSzPts val="2400"/>
              <a:buFont typeface="Arial"/>
              <a:buNone/>
            </a:pPr>
            <a:endParaRPr sz="2400" dirty="0"/>
          </a:p>
          <a:p>
            <a:pPr marL="0" lvl="0" indent="0" algn="l" rtl="0">
              <a:lnSpc>
                <a:spcPct val="100000"/>
              </a:lnSpc>
              <a:spcBef>
                <a:spcPts val="0"/>
              </a:spcBef>
              <a:spcAft>
                <a:spcPts val="0"/>
              </a:spcAft>
              <a:buClr>
                <a:schemeClr val="dk1"/>
              </a:buClr>
              <a:buSzPts val="2400"/>
              <a:buNone/>
            </a:pPr>
            <a:r>
              <a:rPr lang="ja-JP" sz="2400" dirty="0"/>
              <a:t>※データレイクからデータウェアハウスへの変換だけではなく、データ変換全般のことをELTと呼びます</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33</a:t>
            </a:fld>
            <a:endParaRPr/>
          </a:p>
        </p:txBody>
      </p:sp>
      <p:sp>
        <p:nvSpPr>
          <p:cNvPr id="363" name="Google Shape;363;p31"/>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データマート層</a:t>
            </a:r>
            <a:endParaRPr/>
          </a:p>
        </p:txBody>
      </p:sp>
      <p:sp>
        <p:nvSpPr>
          <p:cNvPr id="364" name="Google Shape;364;p31"/>
          <p:cNvSpPr txBox="1">
            <a:spLocks noGrp="1"/>
          </p:cNvSpPr>
          <p:nvPr>
            <p:ph type="body" idx="1"/>
          </p:nvPr>
        </p:nvSpPr>
        <p:spPr>
          <a:xfrm>
            <a:off x="334963" y="765175"/>
            <a:ext cx="7876882"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ja-JP" sz="2400" dirty="0"/>
              <a:t>データウェアハウスにあるデータをよりユースケースに合わせて加工して格納する</a:t>
            </a:r>
            <a:endParaRPr dirty="0"/>
          </a:p>
          <a:p>
            <a:pPr marL="0" lvl="0" indent="0" algn="l" rtl="0">
              <a:lnSpc>
                <a:spcPct val="100000"/>
              </a:lnSpc>
              <a:spcBef>
                <a:spcPts val="0"/>
              </a:spcBef>
              <a:spcAft>
                <a:spcPts val="0"/>
              </a:spcAft>
              <a:buClr>
                <a:schemeClr val="dk1"/>
              </a:buClr>
              <a:buSzPts val="2400"/>
              <a:buNone/>
            </a:pPr>
            <a:endParaRPr sz="2400" dirty="0"/>
          </a:p>
          <a:p>
            <a:pPr marL="0" lvl="0" indent="0" algn="l" rtl="0">
              <a:lnSpc>
                <a:spcPct val="100000"/>
              </a:lnSpc>
              <a:spcBef>
                <a:spcPts val="0"/>
              </a:spcBef>
              <a:spcAft>
                <a:spcPts val="0"/>
              </a:spcAft>
              <a:buClr>
                <a:schemeClr val="dk1"/>
              </a:buClr>
              <a:buSzPts val="2400"/>
              <a:buNone/>
            </a:pPr>
            <a:r>
              <a:rPr lang="ja-JP" sz="2400" dirty="0"/>
              <a:t>EX.</a:t>
            </a:r>
            <a:endParaRPr dirty="0"/>
          </a:p>
          <a:p>
            <a:pPr marL="0" lvl="0" indent="0" algn="l" rtl="0">
              <a:lnSpc>
                <a:spcPct val="100000"/>
              </a:lnSpc>
              <a:spcBef>
                <a:spcPts val="0"/>
              </a:spcBef>
              <a:spcAft>
                <a:spcPts val="0"/>
              </a:spcAft>
              <a:buClr>
                <a:schemeClr val="dk1"/>
              </a:buClr>
              <a:buSzPts val="2400"/>
              <a:buNone/>
            </a:pPr>
            <a:r>
              <a:rPr lang="ja-JP" sz="2400" dirty="0"/>
              <a:t>ダッシュボード作成用のデータ抽出して格納</a:t>
            </a:r>
            <a:endParaRPr dirty="0"/>
          </a:p>
          <a:p>
            <a:pPr marL="0" lvl="0" indent="0" algn="l" rtl="0">
              <a:lnSpc>
                <a:spcPct val="100000"/>
              </a:lnSpc>
              <a:spcBef>
                <a:spcPts val="0"/>
              </a:spcBef>
              <a:spcAft>
                <a:spcPts val="0"/>
              </a:spcAft>
              <a:buClr>
                <a:schemeClr val="dk1"/>
              </a:buClr>
              <a:buSzPts val="2400"/>
              <a:buNone/>
            </a:pPr>
            <a:endParaRPr sz="2400" dirty="0"/>
          </a:p>
        </p:txBody>
      </p:sp>
      <p:pic>
        <p:nvPicPr>
          <p:cNvPr id="365" name="Google Shape;365;p31" descr="ロゴ, 会社名&#10;&#10;自動的に生成された説明"/>
          <p:cNvPicPr preferRelativeResize="0"/>
          <p:nvPr/>
        </p:nvPicPr>
        <p:blipFill rotWithShape="1">
          <a:blip r:embed="rId3">
            <a:alphaModFix/>
          </a:blip>
          <a:srcRect l="66576" r="1300"/>
          <a:stretch/>
        </p:blipFill>
        <p:spPr>
          <a:xfrm>
            <a:off x="8743009" y="941375"/>
            <a:ext cx="2816888" cy="5655977"/>
          </a:xfrm>
          <a:prstGeom prst="rect">
            <a:avLst/>
          </a:prstGeom>
          <a:noFill/>
          <a:ln>
            <a:noFill/>
          </a:ln>
        </p:spPr>
      </p:pic>
      <p:sp>
        <p:nvSpPr>
          <p:cNvPr id="366" name="Google Shape;366;p31"/>
          <p:cNvSpPr txBox="1"/>
          <p:nvPr/>
        </p:nvSpPr>
        <p:spPr>
          <a:xfrm>
            <a:off x="8459265" y="6403950"/>
            <a:ext cx="3384376"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 https://ktksq.hatenablog.com/entry/datalake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2"/>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34</a:t>
            </a:fld>
            <a:endParaRPr/>
          </a:p>
        </p:txBody>
      </p:sp>
      <p:sp>
        <p:nvSpPr>
          <p:cNvPr id="372" name="Google Shape;372;p12"/>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データの可視化（データ活用の例）</a:t>
            </a:r>
            <a:endParaRPr/>
          </a:p>
        </p:txBody>
      </p:sp>
      <p:sp>
        <p:nvSpPr>
          <p:cNvPr id="373" name="Google Shape;373;p12"/>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1467"/>
              </a:spcBef>
              <a:spcAft>
                <a:spcPts val="0"/>
              </a:spcAft>
              <a:buClr>
                <a:schemeClr val="dk1"/>
              </a:buClr>
              <a:buSzPts val="1800"/>
              <a:buNone/>
            </a:pPr>
            <a:r>
              <a:rPr lang="ja-JP"/>
              <a:t>データマートにあるデータを利用して、データの可視化を行う．</a:t>
            </a:r>
            <a:endParaRPr/>
          </a:p>
          <a:p>
            <a:pPr marL="457200" lvl="0" indent="-228600" algn="l" rtl="0">
              <a:lnSpc>
                <a:spcPct val="100000"/>
              </a:lnSpc>
              <a:spcBef>
                <a:spcPts val="1467"/>
              </a:spcBef>
              <a:spcAft>
                <a:spcPts val="0"/>
              </a:spcAft>
              <a:buClr>
                <a:schemeClr val="dk1"/>
              </a:buClr>
              <a:buSzPts val="1800"/>
              <a:buNone/>
            </a:pPr>
            <a:r>
              <a:rPr lang="ja-JP"/>
              <a:t>BI（ビジネスインテリジェンス）</a:t>
            </a:r>
            <a:endParaRPr/>
          </a:p>
          <a:p>
            <a:pPr marL="457200" lvl="0" indent="-228600" algn="l" rtl="0">
              <a:lnSpc>
                <a:spcPct val="100000"/>
              </a:lnSpc>
              <a:spcBef>
                <a:spcPts val="1467"/>
              </a:spcBef>
              <a:spcAft>
                <a:spcPts val="0"/>
              </a:spcAft>
              <a:buClr>
                <a:schemeClr val="dk1"/>
              </a:buClr>
              <a:buSzPts val="1800"/>
              <a:buNone/>
            </a:pPr>
            <a:r>
              <a:rPr lang="ja-JP"/>
              <a:t>	ビジネスにおける意思決定のために、データを可視化・分析するツール</a:t>
            </a:r>
            <a:endParaRPr/>
          </a:p>
          <a:p>
            <a:pPr marL="457200" lvl="0" indent="-228600" algn="l" rtl="0">
              <a:lnSpc>
                <a:spcPct val="100000"/>
              </a:lnSpc>
              <a:spcBef>
                <a:spcPts val="1467"/>
              </a:spcBef>
              <a:spcAft>
                <a:spcPts val="0"/>
              </a:spcAft>
              <a:buClr>
                <a:schemeClr val="dk1"/>
              </a:buClr>
              <a:buSzPts val="1800"/>
              <a:buNone/>
            </a:pPr>
            <a:endParaRPr/>
          </a:p>
          <a:p>
            <a:pPr marL="457200" lvl="0" indent="-228600" algn="l" rtl="0">
              <a:lnSpc>
                <a:spcPct val="100000"/>
              </a:lnSpc>
              <a:spcBef>
                <a:spcPts val="1467"/>
              </a:spcBef>
              <a:spcAft>
                <a:spcPts val="0"/>
              </a:spcAft>
              <a:buClr>
                <a:schemeClr val="dk1"/>
              </a:buClr>
              <a:buSzPts val="1800"/>
              <a:buNone/>
            </a:pPr>
            <a:endParaRPr/>
          </a:p>
        </p:txBody>
      </p:sp>
      <p:pic>
        <p:nvPicPr>
          <p:cNvPr id="374" name="Google Shape;374;p12"/>
          <p:cNvPicPr preferRelativeResize="0"/>
          <p:nvPr/>
        </p:nvPicPr>
        <p:blipFill rotWithShape="1">
          <a:blip r:embed="rId3">
            <a:alphaModFix/>
          </a:blip>
          <a:srcRect/>
          <a:stretch/>
        </p:blipFill>
        <p:spPr>
          <a:xfrm>
            <a:off x="4872875" y="2449663"/>
            <a:ext cx="6939576" cy="4082775"/>
          </a:xfrm>
          <a:prstGeom prst="rect">
            <a:avLst/>
          </a:prstGeom>
          <a:noFill/>
          <a:ln>
            <a:noFill/>
          </a:ln>
        </p:spPr>
      </p:pic>
      <p:sp>
        <p:nvSpPr>
          <p:cNvPr id="375" name="Google Shape;375;p12"/>
          <p:cNvSpPr txBox="1"/>
          <p:nvPr/>
        </p:nvSpPr>
        <p:spPr>
          <a:xfrm>
            <a:off x="7686675" y="6351050"/>
            <a:ext cx="38766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【出典】https://www.looker.com/intl/ja/product/visualizations/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2"/>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データ基盤の例</a:t>
            </a:r>
            <a:endParaRPr/>
          </a:p>
        </p:txBody>
      </p:sp>
      <p:sp>
        <p:nvSpPr>
          <p:cNvPr id="381" name="Google Shape;381;p32"/>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36</a:t>
            </a:fld>
            <a:endParaRPr/>
          </a:p>
        </p:txBody>
      </p:sp>
      <p:sp>
        <p:nvSpPr>
          <p:cNvPr id="387" name="Google Shape;387;p33"/>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データ基盤のインフラ</a:t>
            </a:r>
            <a:endParaRPr/>
          </a:p>
        </p:txBody>
      </p:sp>
      <p:sp>
        <p:nvSpPr>
          <p:cNvPr id="388" name="Google Shape;388;p33"/>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None/>
            </a:pPr>
            <a:r>
              <a:rPr lang="ja-JP"/>
              <a:t>ここまでの話はデータ基盤の機能・役割についての話だった．</a:t>
            </a:r>
            <a:endParaRPr/>
          </a:p>
          <a:p>
            <a:pPr marL="0" lvl="0" indent="0" algn="l" rtl="0">
              <a:lnSpc>
                <a:spcPct val="100000"/>
              </a:lnSpc>
              <a:spcBef>
                <a:spcPts val="0"/>
              </a:spcBef>
              <a:spcAft>
                <a:spcPts val="0"/>
              </a:spcAft>
              <a:buClr>
                <a:schemeClr val="dk1"/>
              </a:buClr>
              <a:buSzPts val="1800"/>
              <a:buNone/>
            </a:pPr>
            <a:r>
              <a:rPr lang="ja-JP"/>
              <a:t>実際には、このようなデータ基盤をコンピュータの上に実装して運用する．</a:t>
            </a:r>
            <a:endParaRPr/>
          </a:p>
          <a:p>
            <a:pPr marL="0" lvl="0" indent="0" algn="l" rtl="0">
              <a:lnSpc>
                <a:spcPct val="100000"/>
              </a:lnSpc>
              <a:spcBef>
                <a:spcPts val="0"/>
              </a:spcBef>
              <a:spcAft>
                <a:spcPts val="0"/>
              </a:spcAft>
              <a:buClr>
                <a:schemeClr val="dk1"/>
              </a:buClr>
              <a:buSzPts val="1800"/>
              <a:buNone/>
            </a:pPr>
            <a:endParaRPr/>
          </a:p>
          <a:p>
            <a:pPr marL="457200" lvl="0" indent="-342900" algn="l" rtl="0">
              <a:lnSpc>
                <a:spcPct val="100000"/>
              </a:lnSpc>
              <a:spcBef>
                <a:spcPts val="0"/>
              </a:spcBef>
              <a:spcAft>
                <a:spcPts val="0"/>
              </a:spcAft>
              <a:buSzPts val="1800"/>
              <a:buChar char="●"/>
            </a:pPr>
            <a:r>
              <a:rPr lang="ja-JP"/>
              <a:t>オンプレミス</a:t>
            </a:r>
            <a:endParaRPr/>
          </a:p>
          <a:p>
            <a:pPr marL="914400" lvl="1" indent="-342900" algn="l" rtl="0">
              <a:lnSpc>
                <a:spcPct val="100000"/>
              </a:lnSpc>
              <a:spcBef>
                <a:spcPts val="0"/>
              </a:spcBef>
              <a:spcAft>
                <a:spcPts val="0"/>
              </a:spcAft>
              <a:buSzPts val="1800"/>
              <a:buChar char="○"/>
            </a:pPr>
            <a:r>
              <a:rPr lang="ja-JP"/>
              <a:t>自前で用意したサーバに環境を構築</a:t>
            </a:r>
            <a:endParaRPr/>
          </a:p>
          <a:p>
            <a:pPr marL="914400" lvl="1" indent="-342900" algn="l" rtl="0">
              <a:lnSpc>
                <a:spcPct val="100000"/>
              </a:lnSpc>
              <a:spcBef>
                <a:spcPts val="0"/>
              </a:spcBef>
              <a:spcAft>
                <a:spcPts val="0"/>
              </a:spcAft>
              <a:buSzPts val="1800"/>
              <a:buChar char="○"/>
            </a:pPr>
            <a:r>
              <a:rPr lang="ja-JP"/>
              <a:t>初期費用がかかり、運用管理が手間</a:t>
            </a:r>
            <a:endParaRPr/>
          </a:p>
          <a:p>
            <a:pPr marL="914400" lvl="1" indent="-342900" algn="l" rtl="0">
              <a:lnSpc>
                <a:spcPct val="100000"/>
              </a:lnSpc>
              <a:spcBef>
                <a:spcPts val="0"/>
              </a:spcBef>
              <a:spcAft>
                <a:spcPts val="0"/>
              </a:spcAft>
              <a:buSzPts val="1800"/>
              <a:buChar char="○"/>
            </a:pPr>
            <a:r>
              <a:rPr lang="ja-JP"/>
              <a:t>自前でデータ基盤を持っている大規模な企業</a:t>
            </a:r>
            <a:endParaRPr/>
          </a:p>
          <a:p>
            <a:pPr marL="914400" lvl="1" indent="-342900" algn="l" rtl="0">
              <a:lnSpc>
                <a:spcPct val="100000"/>
              </a:lnSpc>
              <a:spcBef>
                <a:spcPts val="0"/>
              </a:spcBef>
              <a:spcAft>
                <a:spcPts val="0"/>
              </a:spcAft>
              <a:buSzPts val="1800"/>
              <a:buChar char="○"/>
            </a:pPr>
            <a:r>
              <a:rPr lang="ja-JP"/>
              <a:t>クラウドに置けないプライベートなデータなどを管理</a:t>
            </a:r>
            <a:endParaRPr/>
          </a:p>
          <a:p>
            <a:pPr marL="0" lvl="0" indent="0" algn="l" rtl="0">
              <a:lnSpc>
                <a:spcPct val="100000"/>
              </a:lnSpc>
              <a:spcBef>
                <a:spcPts val="0"/>
              </a:spcBef>
              <a:spcAft>
                <a:spcPts val="0"/>
              </a:spcAft>
              <a:buSzPts val="1800"/>
              <a:buNone/>
            </a:pPr>
            <a:endParaRPr/>
          </a:p>
          <a:p>
            <a:pPr marL="457200" lvl="0" indent="-342900" algn="l" rtl="0">
              <a:lnSpc>
                <a:spcPct val="100000"/>
              </a:lnSpc>
              <a:spcBef>
                <a:spcPts val="0"/>
              </a:spcBef>
              <a:spcAft>
                <a:spcPts val="0"/>
              </a:spcAft>
              <a:buSzPts val="1800"/>
              <a:buChar char="●"/>
            </a:pPr>
            <a:r>
              <a:rPr lang="ja-JP"/>
              <a:t>クラウド</a:t>
            </a:r>
            <a:endParaRPr/>
          </a:p>
          <a:p>
            <a:pPr marL="914400" lvl="1" indent="-342900" algn="l" rtl="0">
              <a:lnSpc>
                <a:spcPct val="100000"/>
              </a:lnSpc>
              <a:spcBef>
                <a:spcPts val="0"/>
              </a:spcBef>
              <a:spcAft>
                <a:spcPts val="0"/>
              </a:spcAft>
              <a:buSzPts val="1800"/>
              <a:buChar char="○"/>
            </a:pPr>
            <a:r>
              <a:rPr lang="ja-JP"/>
              <a:t>クラウド環境上に構築 or クラウドのマネージドサービスを用いて構築</a:t>
            </a:r>
            <a:endParaRPr/>
          </a:p>
          <a:p>
            <a:pPr marL="914400" lvl="1" indent="-342900" algn="l" rtl="0">
              <a:lnSpc>
                <a:spcPct val="100000"/>
              </a:lnSpc>
              <a:spcBef>
                <a:spcPts val="0"/>
              </a:spcBef>
              <a:spcAft>
                <a:spcPts val="0"/>
              </a:spcAft>
              <a:buSzPts val="1800"/>
              <a:buChar char="○"/>
            </a:pPr>
            <a:r>
              <a:rPr lang="ja-JP"/>
              <a:t>従量課金制であることが多い</a:t>
            </a:r>
            <a:endParaRPr/>
          </a:p>
          <a:p>
            <a:pPr marL="914400" lvl="1" indent="-342900" algn="l" rtl="0">
              <a:lnSpc>
                <a:spcPct val="100000"/>
              </a:lnSpc>
              <a:spcBef>
                <a:spcPts val="0"/>
              </a:spcBef>
              <a:spcAft>
                <a:spcPts val="0"/>
              </a:spcAft>
              <a:buSzPts val="1800"/>
              <a:buChar char="○"/>
            </a:pPr>
            <a:r>
              <a:rPr lang="ja-JP"/>
              <a:t>小さいベンチャーから大企業まで幅広く導入</a:t>
            </a:r>
            <a:endParaRPr/>
          </a:p>
          <a:p>
            <a:pPr marL="914400" lvl="1" indent="-342900" algn="l" rtl="0">
              <a:lnSpc>
                <a:spcPct val="100000"/>
              </a:lnSpc>
              <a:spcBef>
                <a:spcPts val="0"/>
              </a:spcBef>
              <a:spcAft>
                <a:spcPts val="0"/>
              </a:spcAft>
              <a:buSzPts val="1800"/>
              <a:buChar char="○"/>
            </a:pPr>
            <a:r>
              <a:rPr lang="ja-JP"/>
              <a:t>データ量・計算量に応じて課金されるので、注意が必要</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4"/>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37</a:t>
            </a:fld>
            <a:endParaRPr/>
          </a:p>
        </p:txBody>
      </p:sp>
      <p:sp>
        <p:nvSpPr>
          <p:cNvPr id="394" name="Google Shape;394;p34"/>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AWS 上に構築されたデータ基盤の例</a:t>
            </a:r>
            <a:endParaRPr/>
          </a:p>
        </p:txBody>
      </p:sp>
      <p:sp>
        <p:nvSpPr>
          <p:cNvPr id="395" name="Google Shape;395;p34"/>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67"/>
              <a:buNone/>
            </a:pPr>
            <a:endParaRPr/>
          </a:p>
        </p:txBody>
      </p:sp>
      <p:sp>
        <p:nvSpPr>
          <p:cNvPr id="396" name="Google Shape;396;p34"/>
          <p:cNvSpPr txBox="1"/>
          <p:nvPr/>
        </p:nvSpPr>
        <p:spPr>
          <a:xfrm>
            <a:off x="6096000" y="6564646"/>
            <a:ext cx="55707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a:t>
            </a:r>
            <a:r>
              <a:rPr lang="ja-JP" sz="1000" b="0" i="0" u="sng" strike="noStrike" cap="none">
                <a:solidFill>
                  <a:schemeClr val="hlink"/>
                </a:solidFill>
                <a:latin typeface="IBM Plex Sans"/>
                <a:ea typeface="IBM Plex Sans"/>
                <a:cs typeface="IBM Plex Sans"/>
                <a:sym typeface="IBM Plex Sans"/>
                <a:hlinkClick r:id="rId3"/>
              </a:rPr>
              <a:t>https://aws.amazon.com/jp/blogs/news/20200701-aws-datalake-handson-seminor/</a:t>
            </a:r>
            <a:r>
              <a:rPr lang="ja-JP" sz="1000" b="0" i="0" u="none" strike="noStrike" cap="none">
                <a:solidFill>
                  <a:schemeClr val="dk1"/>
                </a:solidFill>
                <a:latin typeface="IBM Plex Sans"/>
                <a:ea typeface="IBM Plex Sans"/>
                <a:cs typeface="IBM Plex Sans"/>
                <a:sym typeface="IBM Plex Sans"/>
              </a:rPr>
              <a:t> </a:t>
            </a:r>
            <a:endParaRPr sz="1400" b="0" i="0" u="none" strike="noStrike" cap="none">
              <a:solidFill>
                <a:srgbClr val="000000"/>
              </a:solidFill>
              <a:latin typeface="Arial"/>
              <a:ea typeface="Arial"/>
              <a:cs typeface="Arial"/>
              <a:sym typeface="Arial"/>
            </a:endParaRPr>
          </a:p>
        </p:txBody>
      </p:sp>
      <p:pic>
        <p:nvPicPr>
          <p:cNvPr id="397" name="Google Shape;397;p34" descr="ダイアグラム&#10;&#10;自動的に生成された説明"/>
          <p:cNvPicPr preferRelativeResize="0"/>
          <p:nvPr/>
        </p:nvPicPr>
        <p:blipFill rotWithShape="1">
          <a:blip r:embed="rId4">
            <a:alphaModFix/>
          </a:blip>
          <a:srcRect/>
          <a:stretch/>
        </p:blipFill>
        <p:spPr>
          <a:xfrm>
            <a:off x="979850" y="845711"/>
            <a:ext cx="10232300" cy="5684611"/>
          </a:xfrm>
          <a:prstGeom prst="rect">
            <a:avLst/>
          </a:prstGeom>
          <a:noFill/>
          <a:ln>
            <a:noFill/>
          </a:ln>
        </p:spPr>
      </p:pic>
      <p:sp>
        <p:nvSpPr>
          <p:cNvPr id="398" name="Google Shape;398;p34"/>
          <p:cNvSpPr/>
          <p:nvPr/>
        </p:nvSpPr>
        <p:spPr>
          <a:xfrm>
            <a:off x="5681708" y="3558759"/>
            <a:ext cx="955829" cy="1384916"/>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399" name="Google Shape;399;p34"/>
          <p:cNvSpPr/>
          <p:nvPr/>
        </p:nvSpPr>
        <p:spPr>
          <a:xfrm>
            <a:off x="6782540" y="3558759"/>
            <a:ext cx="955829" cy="1384916"/>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00" name="Google Shape;400;p34"/>
          <p:cNvSpPr/>
          <p:nvPr/>
        </p:nvSpPr>
        <p:spPr>
          <a:xfrm>
            <a:off x="7903290" y="3558759"/>
            <a:ext cx="2119599" cy="2958714"/>
          </a:xfrm>
          <a:prstGeom prst="corner">
            <a:avLst>
              <a:gd name="adj1" fmla="val 66826"/>
              <a:gd name="adj2" fmla="val 46154"/>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01" name="Google Shape;401;p34"/>
          <p:cNvSpPr/>
          <p:nvPr/>
        </p:nvSpPr>
        <p:spPr>
          <a:xfrm>
            <a:off x="9004122" y="3558759"/>
            <a:ext cx="2119599" cy="1384916"/>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02" name="Google Shape;402;p34"/>
          <p:cNvSpPr txBox="1"/>
          <p:nvPr/>
        </p:nvSpPr>
        <p:spPr>
          <a:xfrm>
            <a:off x="5528680" y="3233820"/>
            <a:ext cx="12618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データレイク</a:t>
            </a:r>
            <a:endParaRPr sz="1400" b="0" i="0" u="none" strike="noStrike" cap="none">
              <a:solidFill>
                <a:srgbClr val="000000"/>
              </a:solidFill>
              <a:latin typeface="Arial"/>
              <a:ea typeface="Arial"/>
              <a:cs typeface="Arial"/>
              <a:sym typeface="Arial"/>
            </a:endParaRPr>
          </a:p>
        </p:txBody>
      </p:sp>
      <p:sp>
        <p:nvSpPr>
          <p:cNvPr id="403" name="Google Shape;403;p34"/>
          <p:cNvSpPr txBox="1"/>
          <p:nvPr/>
        </p:nvSpPr>
        <p:spPr>
          <a:xfrm>
            <a:off x="7003813" y="3236761"/>
            <a:ext cx="5132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ETL</a:t>
            </a:r>
            <a:endParaRPr sz="1400" b="0" i="0" u="none" strike="noStrike" cap="none">
              <a:solidFill>
                <a:srgbClr val="000000"/>
              </a:solidFill>
              <a:latin typeface="Arial"/>
              <a:ea typeface="Arial"/>
              <a:cs typeface="Arial"/>
              <a:sym typeface="Arial"/>
            </a:endParaRPr>
          </a:p>
        </p:txBody>
      </p:sp>
      <p:sp>
        <p:nvSpPr>
          <p:cNvPr id="404" name="Google Shape;404;p34"/>
          <p:cNvSpPr txBox="1"/>
          <p:nvPr/>
        </p:nvSpPr>
        <p:spPr>
          <a:xfrm>
            <a:off x="7730344" y="3230979"/>
            <a:ext cx="1741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DWH/データマート</a:t>
            </a:r>
            <a:endParaRPr sz="1400" b="0" i="0" u="none" strike="noStrike" cap="none">
              <a:solidFill>
                <a:srgbClr val="000000"/>
              </a:solidFill>
              <a:latin typeface="Arial"/>
              <a:ea typeface="Arial"/>
              <a:cs typeface="Arial"/>
              <a:sym typeface="Arial"/>
            </a:endParaRPr>
          </a:p>
        </p:txBody>
      </p:sp>
      <p:sp>
        <p:nvSpPr>
          <p:cNvPr id="405" name="Google Shape;405;p34"/>
          <p:cNvSpPr txBox="1"/>
          <p:nvPr/>
        </p:nvSpPr>
        <p:spPr>
          <a:xfrm>
            <a:off x="9751019" y="3230632"/>
            <a:ext cx="5437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分析</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38</a:t>
            </a:fld>
            <a:endParaRPr/>
          </a:p>
        </p:txBody>
      </p:sp>
      <p:sp>
        <p:nvSpPr>
          <p:cNvPr id="411" name="Google Shape;411;p35"/>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Google Cloud 上に構築されたデータ基盤の例</a:t>
            </a:r>
            <a:endParaRPr/>
          </a:p>
        </p:txBody>
      </p:sp>
      <p:sp>
        <p:nvSpPr>
          <p:cNvPr id="412" name="Google Shape;412;p35"/>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67"/>
              <a:buNone/>
            </a:pPr>
            <a:endParaRPr/>
          </a:p>
        </p:txBody>
      </p:sp>
      <p:pic>
        <p:nvPicPr>
          <p:cNvPr id="413" name="Google Shape;413;p35"/>
          <p:cNvPicPr preferRelativeResize="0"/>
          <p:nvPr/>
        </p:nvPicPr>
        <p:blipFill rotWithShape="1">
          <a:blip r:embed="rId3">
            <a:alphaModFix/>
          </a:blip>
          <a:srcRect/>
          <a:stretch/>
        </p:blipFill>
        <p:spPr>
          <a:xfrm>
            <a:off x="92891" y="1154193"/>
            <a:ext cx="12006217" cy="5054140"/>
          </a:xfrm>
          <a:prstGeom prst="rect">
            <a:avLst/>
          </a:prstGeom>
          <a:noFill/>
          <a:ln>
            <a:noFill/>
          </a:ln>
        </p:spPr>
      </p:pic>
      <p:sp>
        <p:nvSpPr>
          <p:cNvPr id="414" name="Google Shape;414;p35"/>
          <p:cNvSpPr txBox="1"/>
          <p:nvPr/>
        </p:nvSpPr>
        <p:spPr>
          <a:xfrm>
            <a:off x="6095999" y="6208333"/>
            <a:ext cx="5570848"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chemeClr val="dk1"/>
                </a:solidFill>
                <a:latin typeface="IBM Plex Sans"/>
                <a:ea typeface="IBM Plex Sans"/>
                <a:cs typeface="IBM Plex Sans"/>
                <a:sym typeface="IBM Plex Sans"/>
              </a:rPr>
              <a:t>【出典】</a:t>
            </a:r>
            <a:r>
              <a:rPr lang="ja-JP" sz="1000" b="0" i="0" u="sng" strike="noStrike" cap="none">
                <a:solidFill>
                  <a:schemeClr val="hlink"/>
                </a:solidFill>
                <a:latin typeface="IBM Plex Sans"/>
                <a:ea typeface="IBM Plex Sans"/>
                <a:cs typeface="IBM Plex Sans"/>
                <a:sym typeface="IBM Plex Sans"/>
                <a:hlinkClick r:id="rId4"/>
              </a:rPr>
              <a:t>https://cloud.google.com/architecture/marketing-data-warehouse-on-gcp?hl=ja</a:t>
            </a:r>
            <a:r>
              <a:rPr lang="ja-JP" sz="1000" b="0" i="0" u="none" strike="noStrike" cap="none">
                <a:solidFill>
                  <a:schemeClr val="dk1"/>
                </a:solidFill>
                <a:latin typeface="IBM Plex Sans"/>
                <a:ea typeface="IBM Plex Sans"/>
                <a:cs typeface="IBM Plex Sans"/>
                <a:sym typeface="IBM Plex Sans"/>
              </a:rPr>
              <a:t> </a:t>
            </a:r>
            <a:endParaRPr sz="1400" b="0" i="0" u="none" strike="noStrike" cap="none">
              <a:solidFill>
                <a:srgbClr val="000000"/>
              </a:solidFill>
              <a:latin typeface="Arial"/>
              <a:ea typeface="Arial"/>
              <a:cs typeface="Arial"/>
              <a:sym typeface="Arial"/>
            </a:endParaRPr>
          </a:p>
        </p:txBody>
      </p:sp>
      <p:sp>
        <p:nvSpPr>
          <p:cNvPr id="415" name="Google Shape;415;p35"/>
          <p:cNvSpPr/>
          <p:nvPr/>
        </p:nvSpPr>
        <p:spPr>
          <a:xfrm>
            <a:off x="2449894" y="4016991"/>
            <a:ext cx="1616077" cy="1046158"/>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16" name="Google Shape;416;p35"/>
          <p:cNvSpPr/>
          <p:nvPr/>
        </p:nvSpPr>
        <p:spPr>
          <a:xfrm>
            <a:off x="4148583" y="2866301"/>
            <a:ext cx="1724679" cy="2196848"/>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17" name="Google Shape;417;p35"/>
          <p:cNvSpPr/>
          <p:nvPr/>
        </p:nvSpPr>
        <p:spPr>
          <a:xfrm>
            <a:off x="5998059" y="2866301"/>
            <a:ext cx="3323494" cy="2196848"/>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18" name="Google Shape;418;p35"/>
          <p:cNvSpPr txBox="1"/>
          <p:nvPr/>
        </p:nvSpPr>
        <p:spPr>
          <a:xfrm>
            <a:off x="1932711" y="3740440"/>
            <a:ext cx="13252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データレイク</a:t>
            </a:r>
            <a:endParaRPr sz="1400" b="0" i="0" u="none" strike="noStrike" cap="none">
              <a:solidFill>
                <a:srgbClr val="000000"/>
              </a:solidFill>
              <a:latin typeface="Arial"/>
              <a:ea typeface="Arial"/>
              <a:cs typeface="Arial"/>
              <a:sym typeface="Arial"/>
            </a:endParaRPr>
          </a:p>
        </p:txBody>
      </p:sp>
      <p:sp>
        <p:nvSpPr>
          <p:cNvPr id="419" name="Google Shape;419;p35"/>
          <p:cNvSpPr txBox="1"/>
          <p:nvPr/>
        </p:nvSpPr>
        <p:spPr>
          <a:xfrm>
            <a:off x="4000803" y="2611438"/>
            <a:ext cx="5132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ETL</a:t>
            </a:r>
            <a:endParaRPr sz="1400" b="0" i="0" u="none" strike="noStrike" cap="none">
              <a:solidFill>
                <a:srgbClr val="000000"/>
              </a:solidFill>
              <a:latin typeface="Arial"/>
              <a:ea typeface="Arial"/>
              <a:cs typeface="Arial"/>
              <a:sym typeface="Arial"/>
            </a:endParaRPr>
          </a:p>
        </p:txBody>
      </p:sp>
      <p:sp>
        <p:nvSpPr>
          <p:cNvPr id="420" name="Google Shape;420;p35"/>
          <p:cNvSpPr txBox="1"/>
          <p:nvPr/>
        </p:nvSpPr>
        <p:spPr>
          <a:xfrm>
            <a:off x="5225408" y="1767415"/>
            <a:ext cx="1741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DWH/データマート</a:t>
            </a:r>
            <a:endParaRPr sz="1400" b="0" i="0" u="none" strike="noStrike" cap="none">
              <a:solidFill>
                <a:srgbClr val="000000"/>
              </a:solidFill>
              <a:latin typeface="Arial"/>
              <a:ea typeface="Arial"/>
              <a:cs typeface="Arial"/>
              <a:sym typeface="Arial"/>
            </a:endParaRPr>
          </a:p>
        </p:txBody>
      </p:sp>
      <p:sp>
        <p:nvSpPr>
          <p:cNvPr id="421" name="Google Shape;421;p35"/>
          <p:cNvSpPr txBox="1"/>
          <p:nvPr/>
        </p:nvSpPr>
        <p:spPr>
          <a:xfrm>
            <a:off x="7703069" y="2589603"/>
            <a:ext cx="4331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ML</a:t>
            </a:r>
            <a:endParaRPr sz="1400" b="0" i="0" u="none" strike="noStrike" cap="none">
              <a:solidFill>
                <a:srgbClr val="000000"/>
              </a:solidFill>
              <a:latin typeface="Arial"/>
              <a:ea typeface="Arial"/>
              <a:cs typeface="Arial"/>
              <a:sym typeface="Arial"/>
            </a:endParaRPr>
          </a:p>
        </p:txBody>
      </p:sp>
      <p:sp>
        <p:nvSpPr>
          <p:cNvPr id="422" name="Google Shape;422;p35"/>
          <p:cNvSpPr/>
          <p:nvPr/>
        </p:nvSpPr>
        <p:spPr>
          <a:xfrm>
            <a:off x="4786544" y="2148396"/>
            <a:ext cx="2644066" cy="595096"/>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
        <p:nvSpPr>
          <p:cNvPr id="423" name="Google Shape;423;p35"/>
          <p:cNvSpPr txBox="1"/>
          <p:nvPr/>
        </p:nvSpPr>
        <p:spPr>
          <a:xfrm>
            <a:off x="9932100" y="1782279"/>
            <a:ext cx="5437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ja-JP" sz="1400" b="0" i="0" u="none" strike="noStrike" cap="none">
                <a:solidFill>
                  <a:srgbClr val="000000"/>
                </a:solidFill>
                <a:latin typeface="Arial"/>
                <a:ea typeface="Arial"/>
                <a:cs typeface="Arial"/>
                <a:sym typeface="Arial"/>
              </a:rPr>
              <a:t>分析</a:t>
            </a:r>
            <a:endParaRPr sz="1400" b="0" i="0" u="none" strike="noStrike" cap="none">
              <a:solidFill>
                <a:srgbClr val="000000"/>
              </a:solidFill>
              <a:latin typeface="Arial"/>
              <a:ea typeface="Arial"/>
              <a:cs typeface="Arial"/>
              <a:sym typeface="Arial"/>
            </a:endParaRPr>
          </a:p>
        </p:txBody>
      </p:sp>
      <p:sp>
        <p:nvSpPr>
          <p:cNvPr id="424" name="Google Shape;424;p35"/>
          <p:cNvSpPr/>
          <p:nvPr/>
        </p:nvSpPr>
        <p:spPr>
          <a:xfrm>
            <a:off x="10259289" y="2075191"/>
            <a:ext cx="1425346" cy="4017633"/>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6"/>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6"/>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AIC Databricks プロジェクトについて</a:t>
            </a:r>
            <a:endParaRPr/>
          </a:p>
        </p:txBody>
      </p:sp>
      <p:sp>
        <p:nvSpPr>
          <p:cNvPr id="430" name="Google Shape;430;p36"/>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4"/>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a:t>
            </a:fld>
            <a:endParaRPr/>
          </a:p>
        </p:txBody>
      </p:sp>
      <p:sp>
        <p:nvSpPr>
          <p:cNvPr id="84" name="Google Shape;84;p4"/>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西川 誠人: Akihito Nishikawa</a:t>
            </a:r>
            <a:endParaRPr/>
          </a:p>
        </p:txBody>
      </p:sp>
      <p:sp>
        <p:nvSpPr>
          <p:cNvPr id="85" name="Google Shape;85;p4"/>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endParaRPr sz="800"/>
          </a:p>
          <a:p>
            <a:pPr marL="342900" lvl="0" indent="-342900" algn="l" rtl="0">
              <a:lnSpc>
                <a:spcPct val="100000"/>
              </a:lnSpc>
              <a:spcBef>
                <a:spcPts val="1467"/>
              </a:spcBef>
              <a:spcAft>
                <a:spcPts val="0"/>
              </a:spcAft>
              <a:buClr>
                <a:schemeClr val="dk1"/>
              </a:buClr>
              <a:buSzPts val="1800"/>
              <a:buFont typeface="Arial"/>
              <a:buChar char="•"/>
            </a:pPr>
            <a:r>
              <a:rPr lang="ja-JP"/>
              <a:t>所属: 理工学研究科 修士 2 年 (SD 西研究室)</a:t>
            </a:r>
            <a:endParaRPr/>
          </a:p>
          <a:p>
            <a:pPr marL="872053" lvl="2" indent="-342897" algn="l" rtl="0">
              <a:lnSpc>
                <a:spcPct val="100000"/>
              </a:lnSpc>
              <a:spcBef>
                <a:spcPts val="1467"/>
              </a:spcBef>
              <a:spcAft>
                <a:spcPts val="0"/>
              </a:spcAft>
              <a:buClr>
                <a:schemeClr val="dk1"/>
              </a:buClr>
              <a:buSzPts val="1800"/>
              <a:buFont typeface="Arial"/>
              <a:buChar char="•"/>
            </a:pPr>
            <a:r>
              <a:rPr lang="ja-JP"/>
              <a:t>研究: スマートコミュニティにおけるデータ活用</a:t>
            </a:r>
            <a:endParaRPr/>
          </a:p>
          <a:p>
            <a:pPr marL="872053" lvl="2" indent="-342897" algn="l" rtl="0">
              <a:lnSpc>
                <a:spcPct val="100000"/>
              </a:lnSpc>
              <a:spcBef>
                <a:spcPts val="1467"/>
              </a:spcBef>
              <a:spcAft>
                <a:spcPts val="0"/>
              </a:spcAft>
              <a:buClr>
                <a:schemeClr val="dk1"/>
              </a:buClr>
              <a:buSzPts val="1800"/>
              <a:buFont typeface="Arial"/>
              <a:buChar char="•"/>
            </a:pPr>
            <a:r>
              <a:rPr lang="ja-JP"/>
              <a:t>興味: MLOps・データ基盤向けのインフラ構築</a:t>
            </a:r>
            <a:endParaRPr/>
          </a:p>
          <a:p>
            <a:pPr marL="342900" lvl="0" indent="-342900" algn="l" rtl="0">
              <a:lnSpc>
                <a:spcPct val="100000"/>
              </a:lnSpc>
              <a:spcBef>
                <a:spcPts val="1467"/>
              </a:spcBef>
              <a:spcAft>
                <a:spcPts val="0"/>
              </a:spcAft>
              <a:buClr>
                <a:schemeClr val="dk1"/>
              </a:buClr>
              <a:buSzPts val="1800"/>
              <a:buFont typeface="Arial"/>
              <a:buChar char="•"/>
            </a:pPr>
            <a:r>
              <a:rPr lang="ja-JP"/>
              <a:t>本講習会における担当:</a:t>
            </a:r>
            <a:endParaRPr/>
          </a:p>
          <a:p>
            <a:pPr marL="872053" lvl="2" indent="-342897" algn="l" rtl="0">
              <a:lnSpc>
                <a:spcPct val="100000"/>
              </a:lnSpc>
              <a:spcBef>
                <a:spcPts val="1467"/>
              </a:spcBef>
              <a:spcAft>
                <a:spcPts val="0"/>
              </a:spcAft>
              <a:buClr>
                <a:schemeClr val="dk1"/>
              </a:buClr>
              <a:buSzPts val="1800"/>
              <a:buFont typeface="Arial"/>
              <a:buChar char="•"/>
            </a:pPr>
            <a:r>
              <a:rPr lang="ja-JP"/>
              <a:t>1, 5 回</a:t>
            </a:r>
            <a:endParaRPr/>
          </a:p>
          <a:p>
            <a:pPr marL="872053" lvl="2" indent="-342897" algn="l" rtl="0">
              <a:lnSpc>
                <a:spcPct val="100000"/>
              </a:lnSpc>
              <a:spcBef>
                <a:spcPts val="1467"/>
              </a:spcBef>
              <a:spcAft>
                <a:spcPts val="0"/>
              </a:spcAft>
              <a:buClr>
                <a:schemeClr val="dk1"/>
              </a:buClr>
              <a:buSzPts val="1800"/>
              <a:buFont typeface="Arial"/>
              <a:buChar char="•"/>
            </a:pPr>
            <a:r>
              <a:rPr lang="ja-JP"/>
              <a:t>ハンズオン環境の構築</a:t>
            </a:r>
            <a:endParaRPr/>
          </a:p>
          <a:p>
            <a:pPr marL="342900" lvl="0" indent="-342900" algn="l" rtl="0">
              <a:lnSpc>
                <a:spcPct val="100000"/>
              </a:lnSpc>
              <a:spcBef>
                <a:spcPts val="1467"/>
              </a:spcBef>
              <a:spcAft>
                <a:spcPts val="0"/>
              </a:spcAft>
              <a:buClr>
                <a:schemeClr val="dk1"/>
              </a:buClr>
              <a:buSzPts val="1800"/>
              <a:buFont typeface="Arial"/>
              <a:buChar char="•"/>
            </a:pPr>
            <a:r>
              <a:rPr lang="ja-JP"/>
              <a:t>趣味: キャンプ・自転車・バイク</a:t>
            </a:r>
            <a:endParaRPr/>
          </a:p>
        </p:txBody>
      </p:sp>
      <p:pic>
        <p:nvPicPr>
          <p:cNvPr id="86" name="Google Shape;86;p4" descr="山の中で自転車を乗っている男&#10;&#10;低い精度で自動的に生成された説明"/>
          <p:cNvPicPr preferRelativeResize="0"/>
          <p:nvPr/>
        </p:nvPicPr>
        <p:blipFill rotWithShape="1">
          <a:blip r:embed="rId3">
            <a:alphaModFix/>
          </a:blip>
          <a:srcRect/>
          <a:stretch/>
        </p:blipFill>
        <p:spPr>
          <a:xfrm>
            <a:off x="9154743" y="1316975"/>
            <a:ext cx="2334766" cy="2334766"/>
          </a:xfrm>
          <a:prstGeom prst="rect">
            <a:avLst/>
          </a:prstGeom>
          <a:noFill/>
          <a:ln>
            <a:noFill/>
          </a:ln>
        </p:spPr>
      </p:pic>
      <p:sp>
        <p:nvSpPr>
          <p:cNvPr id="87" name="Google Shape;87;p4"/>
          <p:cNvSpPr txBox="1"/>
          <p:nvPr/>
        </p:nvSpPr>
        <p:spPr>
          <a:xfrm>
            <a:off x="9278010" y="3720389"/>
            <a:ext cx="208823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IBM Plex Sans"/>
                <a:ea typeface="IBM Plex Sans"/>
                <a:cs typeface="IBM Plex Sans"/>
                <a:sym typeface="IBM Plex Sans"/>
              </a:rPr>
              <a:t>↑講習会 slack のアイコンです</a:t>
            </a:r>
            <a:endParaRPr sz="1400" b="0" i="0" u="none" strike="noStrike" cap="none">
              <a:solidFill>
                <a:srgbClr val="000000"/>
              </a:solidFill>
              <a:latin typeface="Arial"/>
              <a:ea typeface="Arial"/>
              <a:cs typeface="Arial"/>
              <a:sym typeface="Arial"/>
            </a:endParaRPr>
          </a:p>
        </p:txBody>
      </p:sp>
      <p:pic>
        <p:nvPicPr>
          <p:cNvPr id="88" name="Google Shape;88;p4" descr="駐車してあるバイク&#10;&#10;自動的に生成された説明"/>
          <p:cNvPicPr preferRelativeResize="0"/>
          <p:nvPr/>
        </p:nvPicPr>
        <p:blipFill rotWithShape="1">
          <a:blip r:embed="rId4">
            <a:alphaModFix/>
          </a:blip>
          <a:srcRect/>
          <a:stretch/>
        </p:blipFill>
        <p:spPr>
          <a:xfrm>
            <a:off x="5807968" y="4228790"/>
            <a:ext cx="3203848" cy="240288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40</a:t>
            </a:fld>
            <a:endParaRPr/>
          </a:p>
        </p:txBody>
      </p:sp>
      <p:sp>
        <p:nvSpPr>
          <p:cNvPr id="436" name="Google Shape;436;p37"/>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AIC Databricks プロジェクトの概要</a:t>
            </a:r>
            <a:endParaRPr/>
          </a:p>
        </p:txBody>
      </p:sp>
      <p:sp>
        <p:nvSpPr>
          <p:cNvPr id="437" name="Google Shape;437;p37"/>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867"/>
              <a:buNone/>
            </a:pPr>
            <a:r>
              <a:rPr lang="ja-JP" sz="2000"/>
              <a:t>【背景】</a:t>
            </a:r>
            <a:endParaRPr sz="2000"/>
          </a:p>
          <a:p>
            <a:pPr marL="0" lvl="0" indent="0" algn="l" rtl="0">
              <a:lnSpc>
                <a:spcPct val="115000"/>
              </a:lnSpc>
              <a:spcBef>
                <a:spcPts val="0"/>
              </a:spcBef>
              <a:spcAft>
                <a:spcPts val="0"/>
              </a:spcAft>
              <a:buClr>
                <a:schemeClr val="dk1"/>
              </a:buClr>
              <a:buSzPts val="1867"/>
              <a:buNone/>
            </a:pPr>
            <a:r>
              <a:rPr lang="ja-JP" sz="2000"/>
              <a:t>Databricks というプロダクトが存在する</a:t>
            </a:r>
            <a:endParaRPr sz="2000"/>
          </a:p>
          <a:p>
            <a:pPr marL="457200" lvl="0" indent="-355600" algn="l" rtl="0">
              <a:lnSpc>
                <a:spcPct val="115000"/>
              </a:lnSpc>
              <a:spcBef>
                <a:spcPts val="0"/>
              </a:spcBef>
              <a:spcAft>
                <a:spcPts val="0"/>
              </a:spcAft>
              <a:buSzPts val="2000"/>
              <a:buChar char="●"/>
            </a:pPr>
            <a:r>
              <a:rPr lang="ja-JP" sz="2000" b="1">
                <a:solidFill>
                  <a:schemeClr val="accent3"/>
                </a:solidFill>
              </a:rPr>
              <a:t>強力なデータ分析基盤</a:t>
            </a:r>
            <a:r>
              <a:rPr lang="ja-JP" sz="2000"/>
              <a:t>として注目されている</a:t>
            </a:r>
            <a:endParaRPr sz="2000"/>
          </a:p>
          <a:p>
            <a:pPr marL="457200" lvl="0" indent="-355600" algn="l" rtl="0">
              <a:lnSpc>
                <a:spcPct val="100000"/>
              </a:lnSpc>
              <a:spcBef>
                <a:spcPts val="0"/>
              </a:spcBef>
              <a:spcAft>
                <a:spcPts val="0"/>
              </a:spcAft>
              <a:buSzPts val="2000"/>
              <a:buChar char="●"/>
            </a:pPr>
            <a:r>
              <a:rPr lang="ja-JP" sz="2000"/>
              <a:t>今後デファクトスタンダードになる可能性がある</a:t>
            </a:r>
            <a:endParaRPr sz="2000"/>
          </a:p>
          <a:p>
            <a:pPr marL="0" lvl="0" indent="0" algn="l" rtl="0">
              <a:lnSpc>
                <a:spcPct val="100000"/>
              </a:lnSpc>
              <a:spcBef>
                <a:spcPts val="1000"/>
              </a:spcBef>
              <a:spcAft>
                <a:spcPts val="0"/>
              </a:spcAft>
              <a:buClr>
                <a:schemeClr val="dk1"/>
              </a:buClr>
              <a:buSzPts val="1867"/>
              <a:buNone/>
            </a:pPr>
            <a:r>
              <a:rPr lang="ja-JP" sz="2000"/>
              <a:t>→ 慶應・AIC でも活用の可能性があるか調査してほしい (伊藤塾長談)</a:t>
            </a:r>
            <a:endParaRPr sz="2000"/>
          </a:p>
          <a:p>
            <a:pPr marL="0" lvl="0" indent="0" algn="l" rtl="0">
              <a:lnSpc>
                <a:spcPct val="100000"/>
              </a:lnSpc>
              <a:spcBef>
                <a:spcPts val="0"/>
              </a:spcBef>
              <a:spcAft>
                <a:spcPts val="0"/>
              </a:spcAft>
              <a:buClr>
                <a:schemeClr val="dk1"/>
              </a:buClr>
              <a:buSzPts val="1867"/>
              <a:buNone/>
            </a:pPr>
            <a:endParaRPr sz="2000"/>
          </a:p>
          <a:p>
            <a:pPr marL="0" lvl="0" indent="0" algn="l" rtl="0">
              <a:lnSpc>
                <a:spcPct val="115000"/>
              </a:lnSpc>
              <a:spcBef>
                <a:spcPts val="0"/>
              </a:spcBef>
              <a:spcAft>
                <a:spcPts val="0"/>
              </a:spcAft>
              <a:buClr>
                <a:schemeClr val="dk1"/>
              </a:buClr>
              <a:buSzPts val="1867"/>
              <a:buNone/>
            </a:pPr>
            <a:r>
              <a:rPr lang="ja-JP" sz="2000"/>
              <a:t>【我々の目的】</a:t>
            </a:r>
            <a:endParaRPr sz="2000"/>
          </a:p>
          <a:p>
            <a:pPr marL="457200" lvl="0" indent="-355600" algn="l" rtl="0">
              <a:lnSpc>
                <a:spcPct val="115000"/>
              </a:lnSpc>
              <a:spcBef>
                <a:spcPts val="0"/>
              </a:spcBef>
              <a:spcAft>
                <a:spcPts val="0"/>
              </a:spcAft>
              <a:buSzPts val="2000"/>
              <a:buChar char="●"/>
            </a:pPr>
            <a:r>
              <a:rPr lang="ja-JP" sz="2000"/>
              <a:t>慶應・AIC における Databricks の可能性の調査</a:t>
            </a:r>
            <a:endParaRPr sz="2000"/>
          </a:p>
          <a:p>
            <a:pPr marL="457200" lvl="0" indent="-355600" algn="l" rtl="0">
              <a:lnSpc>
                <a:spcPct val="115000"/>
              </a:lnSpc>
              <a:spcBef>
                <a:spcPts val="0"/>
              </a:spcBef>
              <a:spcAft>
                <a:spcPts val="0"/>
              </a:spcAft>
              <a:buSzPts val="2000"/>
              <a:buChar char="●"/>
            </a:pPr>
            <a:r>
              <a:rPr lang="ja-JP" sz="2000"/>
              <a:t>有用と判断した場合は活用案を考える</a:t>
            </a:r>
            <a:endParaRPr sz="2000"/>
          </a:p>
          <a:p>
            <a:pPr marL="914400" lvl="1" indent="-355600" algn="l" rtl="0">
              <a:lnSpc>
                <a:spcPct val="100000"/>
              </a:lnSpc>
              <a:spcBef>
                <a:spcPts val="0"/>
              </a:spcBef>
              <a:spcAft>
                <a:spcPts val="0"/>
              </a:spcAft>
              <a:buSzPts val="2000"/>
              <a:buChar char="○"/>
            </a:pPr>
            <a:r>
              <a:rPr lang="ja-JP" sz="2000"/>
              <a:t>本講習会は活用案の一環</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sldNum" idx="12"/>
          </p:nvPr>
        </p:nvSpPr>
        <p:spPr>
          <a:xfrm>
            <a:off x="10735578" y="6666000"/>
            <a:ext cx="1456421"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41</a:t>
            </a:fld>
            <a:endParaRPr/>
          </a:p>
        </p:txBody>
      </p:sp>
      <p:sp>
        <p:nvSpPr>
          <p:cNvPr id="443" name="Google Shape;443;p40"/>
          <p:cNvSpPr txBox="1">
            <a:spLocks noGrp="1"/>
          </p:cNvSpPr>
          <p:nvPr>
            <p:ph type="title"/>
          </p:nvPr>
        </p:nvSpPr>
        <p:spPr>
          <a:xfrm>
            <a:off x="335360" y="215617"/>
            <a:ext cx="9617793" cy="479028"/>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Databricks とは</a:t>
            </a:r>
            <a:endParaRPr/>
          </a:p>
        </p:txBody>
      </p:sp>
      <p:sp>
        <p:nvSpPr>
          <p:cNvPr id="444" name="Google Shape;444;p40"/>
          <p:cNvSpPr txBox="1">
            <a:spLocks noGrp="1"/>
          </p:cNvSpPr>
          <p:nvPr>
            <p:ph type="body" idx="1"/>
          </p:nvPr>
        </p:nvSpPr>
        <p:spPr>
          <a:xfrm>
            <a:off x="334963" y="765175"/>
            <a:ext cx="11522074" cy="5832177"/>
          </a:xfrm>
          <a:prstGeom prst="rect">
            <a:avLst/>
          </a:prstGeom>
          <a:noFill/>
          <a:ln>
            <a:noFill/>
          </a:ln>
        </p:spPr>
        <p:txBody>
          <a:bodyPr spcFirstLastPara="1" wrap="square" lIns="0" tIns="0" rIns="0" bIns="0" anchor="t" anchorCtr="0">
            <a:noAutofit/>
          </a:bodyPr>
          <a:lstStyle/>
          <a:p>
            <a:pPr marL="457200" lvl="0" indent="-355600" algn="l" rtl="0">
              <a:lnSpc>
                <a:spcPct val="115000"/>
              </a:lnSpc>
              <a:spcBef>
                <a:spcPts val="0"/>
              </a:spcBef>
              <a:spcAft>
                <a:spcPts val="0"/>
              </a:spcAft>
              <a:buSzPts val="2000"/>
              <a:buChar char="●"/>
            </a:pPr>
            <a:r>
              <a:rPr lang="ja-JP" sz="2000"/>
              <a:t>データ分析基盤</a:t>
            </a:r>
            <a:endParaRPr sz="2000"/>
          </a:p>
          <a:p>
            <a:pPr marL="914400" lvl="1" indent="-355600" algn="l" rtl="0">
              <a:lnSpc>
                <a:spcPct val="100000"/>
              </a:lnSpc>
              <a:spcBef>
                <a:spcPts val="0"/>
              </a:spcBef>
              <a:spcAft>
                <a:spcPts val="0"/>
              </a:spcAft>
              <a:buSzPts val="2000"/>
              <a:buChar char="○"/>
            </a:pPr>
            <a:r>
              <a:rPr lang="ja-JP" sz="2000"/>
              <a:t>データ分析に必要な機能が一通り提供されている</a:t>
            </a:r>
            <a:endParaRPr sz="2000"/>
          </a:p>
          <a:p>
            <a:pPr marL="1371600" lvl="2" indent="-355600" algn="l" rtl="0">
              <a:lnSpc>
                <a:spcPct val="100000"/>
              </a:lnSpc>
              <a:spcBef>
                <a:spcPts val="0"/>
              </a:spcBef>
              <a:spcAft>
                <a:spcPts val="0"/>
              </a:spcAft>
              <a:buSzPts val="2000"/>
              <a:buChar char="■"/>
            </a:pPr>
            <a:r>
              <a:rPr lang="ja-JP" sz="2000"/>
              <a:t>データ収集・保存 ~ ETL ~ 可視化・ML</a:t>
            </a:r>
            <a:endParaRPr sz="2000"/>
          </a:p>
          <a:p>
            <a:pPr marL="914400" lvl="1" indent="-355600" algn="l" rtl="0">
              <a:lnSpc>
                <a:spcPct val="100000"/>
              </a:lnSpc>
              <a:spcBef>
                <a:spcPts val="0"/>
              </a:spcBef>
              <a:spcAft>
                <a:spcPts val="0"/>
              </a:spcAft>
              <a:buSzPts val="2000"/>
              <a:buChar char="○"/>
            </a:pPr>
            <a:r>
              <a:rPr lang="ja-JP" sz="2000"/>
              <a:t>全てのインフラがクラウド上で提供されている</a:t>
            </a:r>
            <a:endParaRPr sz="2000"/>
          </a:p>
          <a:p>
            <a:pPr marL="457200" lvl="0" indent="-355600" algn="l" rtl="0">
              <a:lnSpc>
                <a:spcPct val="115000"/>
              </a:lnSpc>
              <a:spcBef>
                <a:spcPts val="1000"/>
              </a:spcBef>
              <a:spcAft>
                <a:spcPts val="0"/>
              </a:spcAft>
              <a:buSzPts val="2000"/>
              <a:buChar char="●"/>
            </a:pPr>
            <a:r>
              <a:rPr lang="ja-JP" sz="2000"/>
              <a:t>OSS で構築されている</a:t>
            </a:r>
            <a:endParaRPr sz="2000"/>
          </a:p>
          <a:p>
            <a:pPr marL="914400" lvl="1" indent="-355600" algn="l" rtl="0">
              <a:lnSpc>
                <a:spcPct val="100000"/>
              </a:lnSpc>
              <a:spcBef>
                <a:spcPts val="0"/>
              </a:spcBef>
              <a:spcAft>
                <a:spcPts val="0"/>
              </a:spcAft>
              <a:buSzPts val="2000"/>
              <a:buChar char="○"/>
            </a:pPr>
            <a:r>
              <a:rPr lang="ja-JP" sz="2000"/>
              <a:t>Databricks の一部も OSS として公開されている</a:t>
            </a:r>
            <a:endParaRPr sz="2000"/>
          </a:p>
          <a:p>
            <a:pPr marL="457200" lvl="0" indent="-355600" algn="l" rtl="0">
              <a:lnSpc>
                <a:spcPct val="115000"/>
              </a:lnSpc>
              <a:spcBef>
                <a:spcPts val="1000"/>
              </a:spcBef>
              <a:spcAft>
                <a:spcPts val="0"/>
              </a:spcAft>
              <a:buSzPts val="2000"/>
              <a:buChar char="●"/>
            </a:pPr>
            <a:r>
              <a:rPr lang="ja-JP" sz="2000"/>
              <a:t>Databricks 社自体がデータ活用系のコミュニティに積極的</a:t>
            </a:r>
            <a:endParaRPr sz="2000"/>
          </a:p>
          <a:p>
            <a:pPr marL="914400" lvl="1" indent="-355600" algn="l" rtl="0">
              <a:lnSpc>
                <a:spcPct val="100000"/>
              </a:lnSpc>
              <a:spcBef>
                <a:spcPts val="0"/>
              </a:spcBef>
              <a:spcAft>
                <a:spcPts val="0"/>
              </a:spcAft>
              <a:buSzPts val="2000"/>
              <a:buChar char="○"/>
            </a:pPr>
            <a:r>
              <a:rPr lang="ja-JP" sz="2000"/>
              <a:t>「DATA + AI SUMMIT」 の開催など</a:t>
            </a:r>
            <a:endParaRPr sz="2000"/>
          </a:p>
          <a:p>
            <a:pPr marL="0" lvl="0" indent="0" algn="l" rtl="0">
              <a:lnSpc>
                <a:spcPct val="100000"/>
              </a:lnSpc>
              <a:spcBef>
                <a:spcPts val="0"/>
              </a:spcBef>
              <a:spcAft>
                <a:spcPts val="0"/>
              </a:spcAft>
              <a:buSzPts val="1800"/>
              <a:buNone/>
            </a:pPr>
            <a:endParaRPr sz="2000"/>
          </a:p>
          <a:p>
            <a:pPr marL="0" lvl="0" indent="0" algn="l" rtl="0">
              <a:lnSpc>
                <a:spcPct val="100000"/>
              </a:lnSpc>
              <a:spcBef>
                <a:spcPts val="0"/>
              </a:spcBef>
              <a:spcAft>
                <a:spcPts val="0"/>
              </a:spcAft>
              <a:buSzPts val="1800"/>
              <a:buNone/>
            </a:pPr>
            <a:r>
              <a:rPr lang="ja-JP" sz="2000"/>
              <a:t>→ Gartner Magic Quadrant における高い評価</a:t>
            </a:r>
            <a:endParaRPr sz="2000"/>
          </a:p>
        </p:txBody>
      </p:sp>
      <p:pic>
        <p:nvPicPr>
          <p:cNvPr id="445" name="Google Shape;445;p40"/>
          <p:cNvPicPr preferRelativeResize="0"/>
          <p:nvPr/>
        </p:nvPicPr>
        <p:blipFill rotWithShape="1">
          <a:blip r:embed="rId3">
            <a:alphaModFix/>
          </a:blip>
          <a:srcRect/>
          <a:stretch/>
        </p:blipFill>
        <p:spPr>
          <a:xfrm>
            <a:off x="7086599" y="3832062"/>
            <a:ext cx="4785675" cy="25124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248146c004d_0_19"/>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42</a:t>
            </a:fld>
            <a:endParaRPr/>
          </a:p>
        </p:txBody>
      </p:sp>
      <p:sp>
        <p:nvSpPr>
          <p:cNvPr id="452" name="Google Shape;452;g248146c004d_0_19"/>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Databricks の提供するデータ基盤</a:t>
            </a:r>
            <a:endParaRPr/>
          </a:p>
        </p:txBody>
      </p:sp>
      <p:sp>
        <p:nvSpPr>
          <p:cNvPr id="453" name="Google Shape;453;g248146c004d_0_19"/>
          <p:cNvSpPr txBox="1">
            <a:spLocks noGrp="1"/>
          </p:cNvSpPr>
          <p:nvPr>
            <p:ph type="body" idx="1"/>
          </p:nvPr>
        </p:nvSpPr>
        <p:spPr>
          <a:xfrm>
            <a:off x="334975" y="838625"/>
            <a:ext cx="6899700" cy="5758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ja-JP" sz="2000" b="1" u="sng"/>
              <a:t>レイクハウス</a:t>
            </a:r>
            <a:endParaRPr sz="2000" b="1" u="sng"/>
          </a:p>
          <a:p>
            <a:pPr marL="0" lvl="0" indent="0" algn="l" rtl="0">
              <a:lnSpc>
                <a:spcPct val="100000"/>
              </a:lnSpc>
              <a:spcBef>
                <a:spcPts val="0"/>
              </a:spcBef>
              <a:spcAft>
                <a:spcPts val="0"/>
              </a:spcAft>
              <a:buSzPts val="1800"/>
              <a:buNone/>
            </a:pPr>
            <a:r>
              <a:rPr lang="ja-JP" sz="2000"/>
              <a:t>Databricks が提唱する新たなデータ基盤のアーキテクチャ</a:t>
            </a:r>
            <a:endParaRPr sz="2000"/>
          </a:p>
          <a:p>
            <a:pPr marL="457200" lvl="0" indent="-355600" algn="l" rtl="0">
              <a:lnSpc>
                <a:spcPct val="100000"/>
              </a:lnSpc>
              <a:spcBef>
                <a:spcPts val="0"/>
              </a:spcBef>
              <a:spcAft>
                <a:spcPts val="0"/>
              </a:spcAft>
              <a:buSzPts val="2000"/>
              <a:buChar char="●"/>
            </a:pPr>
            <a:r>
              <a:rPr lang="ja-JP" sz="2000"/>
              <a:t>DWH + データレイク</a:t>
            </a:r>
            <a:endParaRPr sz="2000"/>
          </a:p>
          <a:p>
            <a:pPr marL="457200" lvl="0" indent="-355600" algn="l" rtl="0">
              <a:lnSpc>
                <a:spcPct val="100000"/>
              </a:lnSpc>
              <a:spcBef>
                <a:spcPts val="0"/>
              </a:spcBef>
              <a:spcAft>
                <a:spcPts val="0"/>
              </a:spcAft>
              <a:buSzPts val="2000"/>
              <a:buChar char="●"/>
            </a:pPr>
            <a:r>
              <a:rPr lang="ja-JP" sz="2000"/>
              <a:t>DeltaLake として OSS 化されている</a:t>
            </a:r>
            <a:endParaRPr sz="2000"/>
          </a:p>
          <a:p>
            <a:pPr marL="0" lvl="0" indent="0" algn="l" rtl="0">
              <a:lnSpc>
                <a:spcPct val="100000"/>
              </a:lnSpc>
              <a:spcBef>
                <a:spcPts val="1000"/>
              </a:spcBef>
              <a:spcAft>
                <a:spcPts val="0"/>
              </a:spcAft>
              <a:buClr>
                <a:schemeClr val="dk1"/>
              </a:buClr>
              <a:buSzPts val="1100"/>
              <a:buFont typeface="Arial"/>
              <a:buNone/>
            </a:pPr>
            <a:r>
              <a:rPr lang="ja-JP" sz="2000" b="1" u="sng"/>
              <a:t>主要機能</a:t>
            </a:r>
            <a:endParaRPr sz="2000" b="1" u="sng"/>
          </a:p>
          <a:p>
            <a:pPr marL="0" lvl="0" indent="0" algn="l" rtl="0">
              <a:lnSpc>
                <a:spcPct val="100000"/>
              </a:lnSpc>
              <a:spcBef>
                <a:spcPts val="0"/>
              </a:spcBef>
              <a:spcAft>
                <a:spcPts val="0"/>
              </a:spcAft>
              <a:buSzPts val="1800"/>
              <a:buNone/>
            </a:pPr>
            <a:r>
              <a:rPr lang="ja-JP" sz="2000"/>
              <a:t>レイクハウスのデータに各機能がアクセスする</a:t>
            </a:r>
            <a:endParaRPr sz="2000"/>
          </a:p>
          <a:p>
            <a:pPr marL="457200" lvl="0" indent="-355600" algn="l" rtl="0">
              <a:lnSpc>
                <a:spcPct val="100000"/>
              </a:lnSpc>
              <a:spcBef>
                <a:spcPts val="0"/>
              </a:spcBef>
              <a:spcAft>
                <a:spcPts val="0"/>
              </a:spcAft>
              <a:buSzPts val="2000"/>
              <a:buChar char="●"/>
            </a:pPr>
            <a:r>
              <a:rPr lang="ja-JP" sz="2000"/>
              <a:t>Data Engineering	: ETL 環境</a:t>
            </a:r>
            <a:endParaRPr sz="2000"/>
          </a:p>
          <a:p>
            <a:pPr marL="457200" lvl="0" indent="-355600" algn="l" rtl="0">
              <a:lnSpc>
                <a:spcPct val="100000"/>
              </a:lnSpc>
              <a:spcBef>
                <a:spcPts val="0"/>
              </a:spcBef>
              <a:spcAft>
                <a:spcPts val="0"/>
              </a:spcAft>
              <a:buSzPts val="2000"/>
              <a:buChar char="●"/>
            </a:pPr>
            <a:r>
              <a:rPr lang="ja-JP" sz="2000"/>
              <a:t>Databricks SQL		: データウェアハウス, BI</a:t>
            </a:r>
            <a:endParaRPr sz="2000"/>
          </a:p>
          <a:p>
            <a:pPr marL="457200" lvl="0" indent="-355600" algn="l" rtl="0">
              <a:lnSpc>
                <a:spcPct val="100000"/>
              </a:lnSpc>
              <a:spcBef>
                <a:spcPts val="0"/>
              </a:spcBef>
              <a:spcAft>
                <a:spcPts val="0"/>
              </a:spcAft>
              <a:buSzPts val="2000"/>
              <a:buChar char="●"/>
            </a:pPr>
            <a:r>
              <a:rPr lang="ja-JP" sz="2000"/>
              <a:t>Databricks ML		: MLOps</a:t>
            </a:r>
            <a:endParaRPr sz="2000"/>
          </a:p>
          <a:p>
            <a:pPr marL="0" lvl="0" indent="0" algn="l" rtl="0">
              <a:lnSpc>
                <a:spcPct val="100000"/>
              </a:lnSpc>
              <a:spcBef>
                <a:spcPts val="1000"/>
              </a:spcBef>
              <a:spcAft>
                <a:spcPts val="0"/>
              </a:spcAft>
              <a:buClr>
                <a:schemeClr val="dk1"/>
              </a:buClr>
              <a:buSzPts val="1100"/>
              <a:buFont typeface="Arial"/>
              <a:buNone/>
            </a:pPr>
            <a:r>
              <a:rPr lang="ja-JP" sz="2000" b="1" u="sng"/>
              <a:t>インフラ</a:t>
            </a:r>
            <a:endParaRPr sz="2000" b="1" u="sng"/>
          </a:p>
          <a:p>
            <a:pPr marL="0" lvl="0" indent="0" algn="l" rtl="0">
              <a:lnSpc>
                <a:spcPct val="100000"/>
              </a:lnSpc>
              <a:spcBef>
                <a:spcPts val="0"/>
              </a:spcBef>
              <a:spcAft>
                <a:spcPts val="0"/>
              </a:spcAft>
              <a:buSzPts val="1800"/>
              <a:buNone/>
            </a:pPr>
            <a:r>
              <a:rPr lang="ja-JP" sz="2000"/>
              <a:t>全てクラウド上で完結する</a:t>
            </a:r>
            <a:endParaRPr sz="2000"/>
          </a:p>
          <a:p>
            <a:pPr marL="457200" lvl="0" indent="-355600" algn="l" rtl="0">
              <a:lnSpc>
                <a:spcPct val="100000"/>
              </a:lnSpc>
              <a:spcBef>
                <a:spcPts val="0"/>
              </a:spcBef>
              <a:spcAft>
                <a:spcPts val="0"/>
              </a:spcAft>
              <a:buSzPts val="2000"/>
              <a:buChar char="●"/>
            </a:pPr>
            <a:r>
              <a:rPr lang="ja-JP" sz="2000"/>
              <a:t>マルチクラウドに対応</a:t>
            </a:r>
            <a:endParaRPr sz="2000"/>
          </a:p>
          <a:p>
            <a:pPr marL="914400" lvl="1" indent="-355600" algn="l" rtl="0">
              <a:lnSpc>
                <a:spcPct val="100000"/>
              </a:lnSpc>
              <a:spcBef>
                <a:spcPts val="0"/>
              </a:spcBef>
              <a:spcAft>
                <a:spcPts val="0"/>
              </a:spcAft>
              <a:buSzPts val="2000"/>
              <a:buChar char="○"/>
            </a:pPr>
            <a:r>
              <a:rPr lang="ja-JP" sz="2000"/>
              <a:t>本講習会では AWS を使用</a:t>
            </a:r>
            <a:endParaRPr sz="2000"/>
          </a:p>
          <a:p>
            <a:pPr marL="457200" lvl="0" indent="-355600" algn="l" rtl="0">
              <a:lnSpc>
                <a:spcPct val="100000"/>
              </a:lnSpc>
              <a:spcBef>
                <a:spcPts val="0"/>
              </a:spcBef>
              <a:spcAft>
                <a:spcPts val="0"/>
              </a:spcAft>
              <a:buSzPts val="2000"/>
              <a:buChar char="●"/>
            </a:pPr>
            <a:r>
              <a:rPr lang="ja-JP" sz="2000"/>
              <a:t>Databricks 上でリソース管理が可能</a:t>
            </a:r>
            <a:endParaRPr sz="2000"/>
          </a:p>
        </p:txBody>
      </p:sp>
      <p:pic>
        <p:nvPicPr>
          <p:cNvPr id="454" name="Google Shape;454;g248146c004d_0_19"/>
          <p:cNvPicPr preferRelativeResize="0"/>
          <p:nvPr/>
        </p:nvPicPr>
        <p:blipFill rotWithShape="1">
          <a:blip r:embed="rId3">
            <a:alphaModFix/>
          </a:blip>
          <a:srcRect/>
          <a:stretch/>
        </p:blipFill>
        <p:spPr>
          <a:xfrm>
            <a:off x="7234800" y="902700"/>
            <a:ext cx="4833800" cy="5453766"/>
          </a:xfrm>
          <a:prstGeom prst="rect">
            <a:avLst/>
          </a:prstGeom>
          <a:noFill/>
          <a:ln>
            <a:noFill/>
          </a:ln>
        </p:spPr>
      </p:pic>
      <p:sp>
        <p:nvSpPr>
          <p:cNvPr id="455" name="Google Shape;455;g248146c004d_0_19"/>
          <p:cNvSpPr txBox="1"/>
          <p:nvPr/>
        </p:nvSpPr>
        <p:spPr>
          <a:xfrm>
            <a:off x="7899775" y="6265800"/>
            <a:ext cx="4075800" cy="4002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ja-JP" sz="1000" b="0" i="0" u="none" strike="noStrike" cap="none">
                <a:solidFill>
                  <a:srgbClr val="000000"/>
                </a:solidFill>
                <a:latin typeface="Open Sans"/>
                <a:ea typeface="Open Sans"/>
                <a:cs typeface="Open Sans"/>
                <a:sym typeface="Open Sans"/>
              </a:rPr>
              <a:t>【出典】</a:t>
            </a:r>
            <a:r>
              <a:rPr lang="ja-JP" sz="1000" b="0" i="0" u="sng" strike="noStrike" cap="none">
                <a:solidFill>
                  <a:schemeClr val="hlink"/>
                </a:solidFill>
                <a:latin typeface="Open Sans"/>
                <a:ea typeface="Open Sans"/>
                <a:cs typeface="Open Sans"/>
                <a:sym typeface="Open Sans"/>
                <a:hlinkClick r:id="rId4"/>
              </a:rPr>
              <a:t>https://www.databricks.com/jp/product/data-lakehouse</a:t>
            </a:r>
            <a:r>
              <a:rPr lang="ja-JP" sz="1000" b="0" i="0" u="none" strike="noStrike" cap="none">
                <a:solidFill>
                  <a:srgbClr val="000000"/>
                </a:solidFill>
                <a:latin typeface="Open Sans"/>
                <a:ea typeface="Open Sans"/>
                <a:cs typeface="Open Sans"/>
                <a:sym typeface="Open Sans"/>
              </a:rPr>
              <a:t> </a:t>
            </a:r>
            <a:endParaRPr sz="1000" b="0" i="0" u="none" strike="noStrike" cap="none">
              <a:solidFill>
                <a:srgbClr val="000000"/>
              </a:solidFill>
              <a:latin typeface="Open Sans"/>
              <a:ea typeface="Open Sans"/>
              <a:cs typeface="Open Sans"/>
              <a:sym typeface="Open Sans"/>
            </a:endParaRPr>
          </a:p>
        </p:txBody>
      </p:sp>
      <p:pic>
        <p:nvPicPr>
          <p:cNvPr id="456" name="Google Shape;456;g248146c004d_0_19"/>
          <p:cNvPicPr preferRelativeResize="0"/>
          <p:nvPr/>
        </p:nvPicPr>
        <p:blipFill rotWithShape="1">
          <a:blip r:embed="rId5">
            <a:alphaModFix/>
          </a:blip>
          <a:srcRect/>
          <a:stretch/>
        </p:blipFill>
        <p:spPr>
          <a:xfrm>
            <a:off x="10984100" y="694726"/>
            <a:ext cx="1117800" cy="91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248146c004d_0_26"/>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43</a:t>
            </a:fld>
            <a:endParaRPr/>
          </a:p>
        </p:txBody>
      </p:sp>
      <p:sp>
        <p:nvSpPr>
          <p:cNvPr id="463" name="Google Shape;463;g248146c004d_0_26"/>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機能紹介: Data Engineering</a:t>
            </a:r>
            <a:endParaRPr/>
          </a:p>
        </p:txBody>
      </p:sp>
      <p:sp>
        <p:nvSpPr>
          <p:cNvPr id="464" name="Google Shape;464;g248146c004d_0_26"/>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ja-JP" sz="2000"/>
              <a:t>ETL ( Extract / Transform / Load ) のための機能</a:t>
            </a:r>
            <a:endParaRPr sz="2000"/>
          </a:p>
          <a:p>
            <a:pPr marL="457200" lvl="0" indent="-355600" algn="l" rtl="0">
              <a:lnSpc>
                <a:spcPct val="115000"/>
              </a:lnSpc>
              <a:spcBef>
                <a:spcPts val="0"/>
              </a:spcBef>
              <a:spcAft>
                <a:spcPts val="0"/>
              </a:spcAft>
              <a:buSzPts val="2000"/>
              <a:buChar char="●"/>
            </a:pPr>
            <a:r>
              <a:rPr lang="ja-JP" sz="2000"/>
              <a:t>Jupyter Notebook を使用したプログラミング</a:t>
            </a:r>
            <a:endParaRPr sz="2000"/>
          </a:p>
          <a:p>
            <a:pPr marL="914400" lvl="1" indent="-355600" algn="l" rtl="0">
              <a:lnSpc>
                <a:spcPct val="100000"/>
              </a:lnSpc>
              <a:spcBef>
                <a:spcPts val="0"/>
              </a:spcBef>
              <a:spcAft>
                <a:spcPts val="0"/>
              </a:spcAft>
              <a:buSzPts val="2000"/>
              <a:buChar char="○"/>
            </a:pPr>
            <a:r>
              <a:rPr lang="ja-JP" sz="2000"/>
              <a:t>複数の言語 (Python, SQL, Spark, R) を使用可能</a:t>
            </a:r>
            <a:endParaRPr sz="2000"/>
          </a:p>
          <a:p>
            <a:pPr marL="457200" lvl="0" indent="-355600" algn="l" rtl="0">
              <a:lnSpc>
                <a:spcPct val="115000"/>
              </a:lnSpc>
              <a:spcBef>
                <a:spcPts val="1000"/>
              </a:spcBef>
              <a:spcAft>
                <a:spcPts val="0"/>
              </a:spcAft>
              <a:buSzPts val="2000"/>
              <a:buChar char="●"/>
            </a:pPr>
            <a:r>
              <a:rPr lang="ja-JP" sz="2000"/>
              <a:t>ジョブオーケストレーション</a:t>
            </a:r>
            <a:endParaRPr sz="2000"/>
          </a:p>
          <a:p>
            <a:pPr marL="914400" lvl="1" indent="-355600" algn="l" rtl="0">
              <a:lnSpc>
                <a:spcPct val="115000"/>
              </a:lnSpc>
              <a:spcBef>
                <a:spcPts val="0"/>
              </a:spcBef>
              <a:spcAft>
                <a:spcPts val="0"/>
              </a:spcAft>
              <a:buSzPts val="2000"/>
              <a:buChar char="○"/>
            </a:pPr>
            <a:r>
              <a:rPr lang="ja-JP" sz="2000"/>
              <a:t>Notebook 単位でジョブを定義</a:t>
            </a:r>
            <a:endParaRPr sz="2000"/>
          </a:p>
          <a:p>
            <a:pPr marL="914400" lvl="1" indent="-355600" algn="l" rtl="0">
              <a:lnSpc>
                <a:spcPct val="100000"/>
              </a:lnSpc>
              <a:spcBef>
                <a:spcPts val="0"/>
              </a:spcBef>
              <a:spcAft>
                <a:spcPts val="0"/>
              </a:spcAft>
              <a:buSzPts val="2000"/>
              <a:buChar char="○"/>
            </a:pPr>
            <a:r>
              <a:rPr lang="ja-JP" sz="2000"/>
              <a:t>定期実行やパイプラインの作成が可能</a:t>
            </a:r>
            <a:endParaRPr sz="2000"/>
          </a:p>
        </p:txBody>
      </p:sp>
      <p:pic>
        <p:nvPicPr>
          <p:cNvPr id="465" name="Google Shape;465;g248146c004d_0_26"/>
          <p:cNvPicPr preferRelativeResize="0"/>
          <p:nvPr/>
        </p:nvPicPr>
        <p:blipFill rotWithShape="1">
          <a:blip r:embed="rId3">
            <a:alphaModFix/>
          </a:blip>
          <a:srcRect/>
          <a:stretch/>
        </p:blipFill>
        <p:spPr>
          <a:xfrm>
            <a:off x="6668300" y="3199733"/>
            <a:ext cx="5294100" cy="3469432"/>
          </a:xfrm>
          <a:prstGeom prst="rect">
            <a:avLst/>
          </a:prstGeom>
          <a:noFill/>
          <a:ln>
            <a:noFill/>
          </a:ln>
        </p:spPr>
      </p:pic>
      <p:pic>
        <p:nvPicPr>
          <p:cNvPr id="466" name="Google Shape;466;g248146c004d_0_26"/>
          <p:cNvPicPr preferRelativeResize="0"/>
          <p:nvPr/>
        </p:nvPicPr>
        <p:blipFill rotWithShape="1">
          <a:blip r:embed="rId4">
            <a:alphaModFix/>
          </a:blip>
          <a:srcRect/>
          <a:stretch/>
        </p:blipFill>
        <p:spPr>
          <a:xfrm>
            <a:off x="8559934" y="1059894"/>
            <a:ext cx="1797234" cy="760734"/>
          </a:xfrm>
          <a:prstGeom prst="rect">
            <a:avLst/>
          </a:prstGeom>
          <a:noFill/>
          <a:ln>
            <a:noFill/>
          </a:ln>
        </p:spPr>
      </p:pic>
      <p:pic>
        <p:nvPicPr>
          <p:cNvPr id="467" name="Google Shape;467;g248146c004d_0_26"/>
          <p:cNvPicPr preferRelativeResize="0"/>
          <p:nvPr/>
        </p:nvPicPr>
        <p:blipFill rotWithShape="1">
          <a:blip r:embed="rId5">
            <a:alphaModFix/>
          </a:blip>
          <a:srcRect/>
          <a:stretch/>
        </p:blipFill>
        <p:spPr>
          <a:xfrm>
            <a:off x="9989966" y="1633700"/>
            <a:ext cx="1186899" cy="616202"/>
          </a:xfrm>
          <a:prstGeom prst="rect">
            <a:avLst/>
          </a:prstGeom>
          <a:noFill/>
          <a:ln>
            <a:noFill/>
          </a:ln>
        </p:spPr>
      </p:pic>
      <p:pic>
        <p:nvPicPr>
          <p:cNvPr id="468" name="Google Shape;468;g248146c004d_0_26"/>
          <p:cNvPicPr preferRelativeResize="0"/>
          <p:nvPr/>
        </p:nvPicPr>
        <p:blipFill rotWithShape="1">
          <a:blip r:embed="rId6">
            <a:alphaModFix/>
          </a:blip>
          <a:srcRect/>
          <a:stretch/>
        </p:blipFill>
        <p:spPr>
          <a:xfrm>
            <a:off x="9091901" y="2249900"/>
            <a:ext cx="733300" cy="5693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48146c004d_0_33"/>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44</a:t>
            </a:fld>
            <a:endParaRPr/>
          </a:p>
        </p:txBody>
      </p:sp>
      <p:sp>
        <p:nvSpPr>
          <p:cNvPr id="475" name="Google Shape;475;g248146c004d_0_33"/>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機能紹介: Databricks SQL</a:t>
            </a:r>
            <a:endParaRPr/>
          </a:p>
        </p:txBody>
      </p:sp>
      <p:sp>
        <p:nvSpPr>
          <p:cNvPr id="476" name="Google Shape;476;g248146c004d_0_33"/>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ja-JP" sz="2000"/>
              <a:t>BI ツールと直結したデータウェアハウス</a:t>
            </a:r>
            <a:endParaRPr sz="2000"/>
          </a:p>
          <a:p>
            <a:pPr marL="457200" lvl="0" indent="-355600" algn="l" rtl="0">
              <a:lnSpc>
                <a:spcPct val="115000"/>
              </a:lnSpc>
              <a:spcBef>
                <a:spcPts val="0"/>
              </a:spcBef>
              <a:spcAft>
                <a:spcPts val="0"/>
              </a:spcAft>
              <a:buSzPts val="2000"/>
              <a:buChar char="●"/>
            </a:pPr>
            <a:r>
              <a:rPr lang="ja-JP" sz="2000"/>
              <a:t>スムーズな BI</a:t>
            </a:r>
            <a:endParaRPr sz="2000"/>
          </a:p>
          <a:p>
            <a:pPr marL="914400" lvl="1" indent="-355600" algn="l" rtl="0">
              <a:lnSpc>
                <a:spcPct val="100000"/>
              </a:lnSpc>
              <a:spcBef>
                <a:spcPts val="0"/>
              </a:spcBef>
              <a:spcAft>
                <a:spcPts val="0"/>
              </a:spcAft>
              <a:buSzPts val="2000"/>
              <a:buChar char="○"/>
            </a:pPr>
            <a:r>
              <a:rPr lang="ja-JP" sz="2000"/>
              <a:t>SQL の実行結果をワンクリックで可視化</a:t>
            </a:r>
            <a:endParaRPr sz="2000"/>
          </a:p>
          <a:p>
            <a:pPr marL="457200" lvl="0" indent="-355600" algn="l" rtl="0">
              <a:lnSpc>
                <a:spcPct val="115000"/>
              </a:lnSpc>
              <a:spcBef>
                <a:spcPts val="1000"/>
              </a:spcBef>
              <a:spcAft>
                <a:spcPts val="0"/>
              </a:spcAft>
              <a:buSzPts val="2000"/>
              <a:buChar char="●"/>
            </a:pPr>
            <a:r>
              <a:rPr lang="ja-JP" sz="2000"/>
              <a:t>直感的なダッシュボード構築</a:t>
            </a:r>
            <a:endParaRPr sz="2000"/>
          </a:p>
          <a:p>
            <a:pPr marL="914400" lvl="1" indent="-355600" algn="l" rtl="0">
              <a:lnSpc>
                <a:spcPct val="100000"/>
              </a:lnSpc>
              <a:spcBef>
                <a:spcPts val="0"/>
              </a:spcBef>
              <a:spcAft>
                <a:spcPts val="0"/>
              </a:spcAft>
              <a:buSzPts val="2000"/>
              <a:buChar char="○"/>
            </a:pPr>
            <a:r>
              <a:rPr lang="ja-JP" sz="2000"/>
              <a:t>非エンジニアなアナリストへの配慮</a:t>
            </a:r>
            <a:endParaRPr sz="2000"/>
          </a:p>
        </p:txBody>
      </p:sp>
      <p:pic>
        <p:nvPicPr>
          <p:cNvPr id="477" name="Google Shape;477;g248146c004d_0_33"/>
          <p:cNvPicPr preferRelativeResize="0"/>
          <p:nvPr/>
        </p:nvPicPr>
        <p:blipFill rotWithShape="1">
          <a:blip r:embed="rId3">
            <a:alphaModFix/>
          </a:blip>
          <a:srcRect r="15839"/>
          <a:stretch/>
        </p:blipFill>
        <p:spPr>
          <a:xfrm>
            <a:off x="7353367" y="4249133"/>
            <a:ext cx="4186598" cy="2322165"/>
          </a:xfrm>
          <a:prstGeom prst="rect">
            <a:avLst/>
          </a:prstGeom>
          <a:noFill/>
          <a:ln>
            <a:noFill/>
          </a:ln>
        </p:spPr>
      </p:pic>
      <p:pic>
        <p:nvPicPr>
          <p:cNvPr id="478" name="Google Shape;478;g248146c004d_0_33"/>
          <p:cNvPicPr preferRelativeResize="0"/>
          <p:nvPr/>
        </p:nvPicPr>
        <p:blipFill rotWithShape="1">
          <a:blip r:embed="rId4">
            <a:alphaModFix/>
          </a:blip>
          <a:srcRect/>
          <a:stretch/>
        </p:blipFill>
        <p:spPr>
          <a:xfrm>
            <a:off x="7865933" y="511535"/>
            <a:ext cx="4113065" cy="356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248146c004d_0_256"/>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45</a:t>
            </a:fld>
            <a:endParaRPr/>
          </a:p>
        </p:txBody>
      </p:sp>
      <p:sp>
        <p:nvSpPr>
          <p:cNvPr id="485" name="Google Shape;485;g248146c004d_0_256"/>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機能紹介: Databricks ML</a:t>
            </a:r>
            <a:endParaRPr/>
          </a:p>
        </p:txBody>
      </p:sp>
      <p:sp>
        <p:nvSpPr>
          <p:cNvPr id="486" name="Google Shape;486;g248146c004d_0_256"/>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ja-JP" sz="2000"/>
              <a:t>MLOps 向け機能</a:t>
            </a:r>
            <a:endParaRPr sz="2000"/>
          </a:p>
          <a:p>
            <a:pPr marL="457200" lvl="0" indent="-355600" algn="l" rtl="0">
              <a:lnSpc>
                <a:spcPct val="115000"/>
              </a:lnSpc>
              <a:spcBef>
                <a:spcPts val="0"/>
              </a:spcBef>
              <a:spcAft>
                <a:spcPts val="0"/>
              </a:spcAft>
              <a:buSzPts val="2000"/>
              <a:buChar char="●"/>
            </a:pPr>
            <a:r>
              <a:rPr lang="ja-JP" sz="2000"/>
              <a:t>ML 向け Notebook</a:t>
            </a:r>
            <a:endParaRPr sz="2000"/>
          </a:p>
          <a:p>
            <a:pPr marL="914400" lvl="1" indent="-355600" algn="l" rtl="0">
              <a:lnSpc>
                <a:spcPct val="115000"/>
              </a:lnSpc>
              <a:spcBef>
                <a:spcPts val="0"/>
              </a:spcBef>
              <a:spcAft>
                <a:spcPts val="0"/>
              </a:spcAft>
              <a:buSzPts val="2000"/>
              <a:buChar char="○"/>
            </a:pPr>
            <a:r>
              <a:rPr lang="ja-JP" sz="2000"/>
              <a:t>環境構築が不要</a:t>
            </a:r>
            <a:endParaRPr sz="2000"/>
          </a:p>
          <a:p>
            <a:pPr marL="914400" lvl="1" indent="-355600" algn="l" rtl="0">
              <a:lnSpc>
                <a:spcPct val="100000"/>
              </a:lnSpc>
              <a:spcBef>
                <a:spcPts val="0"/>
              </a:spcBef>
              <a:spcAft>
                <a:spcPts val="0"/>
              </a:spcAft>
              <a:buSzPts val="2000"/>
              <a:buChar char="○"/>
            </a:pPr>
            <a:r>
              <a:rPr lang="ja-JP" sz="2000"/>
              <a:t>データ前処理・モデル学習のパイプライン化</a:t>
            </a:r>
            <a:endParaRPr sz="2000"/>
          </a:p>
          <a:p>
            <a:pPr marL="457200" lvl="0" indent="-355600" algn="l" rtl="0">
              <a:lnSpc>
                <a:spcPct val="115000"/>
              </a:lnSpc>
              <a:spcBef>
                <a:spcPts val="1000"/>
              </a:spcBef>
              <a:spcAft>
                <a:spcPts val="0"/>
              </a:spcAft>
              <a:buSzPts val="2000"/>
              <a:buChar char="●"/>
            </a:pPr>
            <a:r>
              <a:rPr lang="ja-JP" sz="2000"/>
              <a:t>データのバージョン管理</a:t>
            </a:r>
            <a:endParaRPr sz="2000"/>
          </a:p>
          <a:p>
            <a:pPr marL="914400" lvl="1" indent="-355600" algn="l" rtl="0">
              <a:lnSpc>
                <a:spcPct val="100000"/>
              </a:lnSpc>
              <a:spcBef>
                <a:spcPts val="0"/>
              </a:spcBef>
              <a:spcAft>
                <a:spcPts val="0"/>
              </a:spcAft>
              <a:buSzPts val="2000"/>
              <a:buChar char="○"/>
            </a:pPr>
            <a:r>
              <a:rPr lang="ja-JP" sz="2000"/>
              <a:t>モデル構築の再現性を保証</a:t>
            </a:r>
            <a:endParaRPr sz="2000"/>
          </a:p>
          <a:p>
            <a:pPr marL="457200" lvl="0" indent="-355600" algn="l" rtl="0">
              <a:lnSpc>
                <a:spcPct val="115000"/>
              </a:lnSpc>
              <a:spcBef>
                <a:spcPts val="1000"/>
              </a:spcBef>
              <a:spcAft>
                <a:spcPts val="0"/>
              </a:spcAft>
              <a:buSzPts val="2000"/>
              <a:buChar char="●"/>
            </a:pPr>
            <a:r>
              <a:rPr lang="ja-JP" sz="2000"/>
              <a:t>マネージド ML Flow</a:t>
            </a:r>
            <a:endParaRPr sz="2000"/>
          </a:p>
          <a:p>
            <a:pPr marL="914400" lvl="1" indent="-355600" algn="l" rtl="0">
              <a:lnSpc>
                <a:spcPct val="115000"/>
              </a:lnSpc>
              <a:spcBef>
                <a:spcPts val="0"/>
              </a:spcBef>
              <a:spcAft>
                <a:spcPts val="0"/>
              </a:spcAft>
              <a:buSzPts val="2000"/>
              <a:buChar char="○"/>
            </a:pPr>
            <a:r>
              <a:rPr lang="ja-JP" sz="2000"/>
              <a:t>実験管理</a:t>
            </a:r>
            <a:endParaRPr sz="2000"/>
          </a:p>
          <a:p>
            <a:pPr marL="914400" lvl="1" indent="-355600" algn="l" rtl="0">
              <a:lnSpc>
                <a:spcPct val="100000"/>
              </a:lnSpc>
              <a:spcBef>
                <a:spcPts val="0"/>
              </a:spcBef>
              <a:spcAft>
                <a:spcPts val="0"/>
              </a:spcAft>
              <a:buSzPts val="2000"/>
              <a:buChar char="○"/>
            </a:pPr>
            <a:r>
              <a:rPr lang="ja-JP" sz="2000"/>
              <a:t>モデルのデプロイ</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ja-JP"/>
              <a:t>参考資料</a:t>
            </a:r>
            <a:endParaRPr/>
          </a:p>
        </p:txBody>
      </p:sp>
      <p:sp>
        <p:nvSpPr>
          <p:cNvPr id="492" name="Google Shape;492;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ja-JP"/>
              <a:t>斎藤友樹, [エンジニアのための]データ分析基盤入門 データ活用を促進する！ プラットフォーム＆データ品質の考え方”, 技術評論出版社(2022)</a:t>
            </a:r>
            <a:endParaRPr/>
          </a:p>
        </p:txBody>
      </p:sp>
      <p:pic>
        <p:nvPicPr>
          <p:cNvPr id="493" name="Google Shape;493;p46" descr="テキスト&#10;&#10;自動的に生成された説明"/>
          <p:cNvPicPr preferRelativeResize="0"/>
          <p:nvPr/>
        </p:nvPicPr>
        <p:blipFill rotWithShape="1">
          <a:blip r:embed="rId3">
            <a:alphaModFix/>
          </a:blip>
          <a:srcRect/>
          <a:stretch/>
        </p:blipFill>
        <p:spPr>
          <a:xfrm>
            <a:off x="9018234" y="2404862"/>
            <a:ext cx="2793588" cy="3530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48146c004d_0_247"/>
          <p:cNvSpPr txBox="1">
            <a:spLocks noGrp="1"/>
          </p:cNvSpPr>
          <p:nvPr>
            <p:ph type="title"/>
          </p:nvPr>
        </p:nvSpPr>
        <p:spPr>
          <a:xfrm>
            <a:off x="304800" y="2420888"/>
            <a:ext cx="8311200" cy="100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800"/>
              <a:buFont typeface="Arial"/>
              <a:buNone/>
            </a:pPr>
            <a:r>
              <a:rPr lang="ja-JP" sz="2800"/>
              <a:t>   第 1 回</a:t>
            </a:r>
            <a:br>
              <a:rPr lang="ja-JP" sz="2400"/>
            </a:br>
            <a:r>
              <a:rPr lang="ja-JP"/>
              <a:t>【Appendix】</a:t>
            </a:r>
            <a:endParaRPr/>
          </a:p>
        </p:txBody>
      </p:sp>
      <p:sp>
        <p:nvSpPr>
          <p:cNvPr id="499" name="Google Shape;499;g248146c004d_0_247"/>
          <p:cNvSpPr txBox="1">
            <a:spLocks noGrp="1"/>
          </p:cNvSpPr>
          <p:nvPr>
            <p:ph type="sldNum" idx="12"/>
          </p:nvPr>
        </p:nvSpPr>
        <p:spPr>
          <a:xfrm>
            <a:off x="11342670" y="6604356"/>
            <a:ext cx="808200" cy="212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48146c004d_0_291"/>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48</a:t>
            </a:fld>
            <a:endParaRPr/>
          </a:p>
        </p:txBody>
      </p:sp>
      <p:sp>
        <p:nvSpPr>
          <p:cNvPr id="506" name="Google Shape;506;g248146c004d_0_291"/>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Databricks の強み</a:t>
            </a:r>
            <a:endParaRPr/>
          </a:p>
        </p:txBody>
      </p:sp>
      <p:sp>
        <p:nvSpPr>
          <p:cNvPr id="507" name="Google Shape;507;g248146c004d_0_291"/>
          <p:cNvSpPr txBox="1">
            <a:spLocks noGrp="1"/>
          </p:cNvSpPr>
          <p:nvPr>
            <p:ph type="body" idx="1"/>
          </p:nvPr>
        </p:nvSpPr>
        <p:spPr>
          <a:xfrm>
            <a:off x="334938" y="764213"/>
            <a:ext cx="11522100" cy="5832300"/>
          </a:xfrm>
          <a:prstGeom prst="rect">
            <a:avLst/>
          </a:prstGeom>
          <a:noFill/>
          <a:ln>
            <a:noFill/>
          </a:ln>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ja-JP"/>
              <a:t>データ活用に</a:t>
            </a:r>
            <a:r>
              <a:rPr lang="ja-JP" b="1"/>
              <a:t>必要な機能が一通り揃っている</a:t>
            </a:r>
            <a:endParaRPr b="1"/>
          </a:p>
          <a:p>
            <a:pPr marL="914400" lvl="1" indent="-342900" algn="l" rtl="0">
              <a:lnSpc>
                <a:spcPct val="100000"/>
              </a:lnSpc>
              <a:spcBef>
                <a:spcPts val="0"/>
              </a:spcBef>
              <a:spcAft>
                <a:spcPts val="0"/>
              </a:spcAft>
              <a:buSzPts val="1800"/>
              <a:buChar char="○"/>
            </a:pPr>
            <a:r>
              <a:rPr lang="ja-JP"/>
              <a:t>Databricks を導入すれば大抵のことができる</a:t>
            </a:r>
            <a:endParaRPr/>
          </a:p>
          <a:p>
            <a:pPr marL="457200" lvl="0" indent="-342900" algn="l" rtl="0">
              <a:lnSpc>
                <a:spcPct val="115000"/>
              </a:lnSpc>
              <a:spcBef>
                <a:spcPts val="1000"/>
              </a:spcBef>
              <a:spcAft>
                <a:spcPts val="0"/>
              </a:spcAft>
              <a:buSzPts val="1800"/>
              <a:buChar char="●"/>
            </a:pPr>
            <a:r>
              <a:rPr lang="ja-JP" b="1"/>
              <a:t>SaaS</a:t>
            </a:r>
            <a:r>
              <a:rPr lang="ja-JP"/>
              <a:t> である</a:t>
            </a:r>
            <a:endParaRPr/>
          </a:p>
          <a:p>
            <a:pPr marL="914400" lvl="1" indent="-342900" algn="l" rtl="0">
              <a:lnSpc>
                <a:spcPct val="115000"/>
              </a:lnSpc>
              <a:spcBef>
                <a:spcPts val="0"/>
              </a:spcBef>
              <a:spcAft>
                <a:spcPts val="0"/>
              </a:spcAft>
              <a:buSzPts val="1800"/>
              <a:buChar char="○"/>
            </a:pPr>
            <a:r>
              <a:rPr lang="ja-JP"/>
              <a:t>分析基盤の維持管理が不要</a:t>
            </a:r>
            <a:endParaRPr/>
          </a:p>
          <a:p>
            <a:pPr marL="914400" lvl="1" indent="-342900" algn="l" rtl="0">
              <a:lnSpc>
                <a:spcPct val="115000"/>
              </a:lnSpc>
              <a:spcBef>
                <a:spcPts val="0"/>
              </a:spcBef>
              <a:spcAft>
                <a:spcPts val="0"/>
              </a:spcAft>
              <a:buSzPts val="1800"/>
              <a:buChar char="○"/>
            </a:pPr>
            <a:r>
              <a:rPr lang="ja-JP"/>
              <a:t>個々の機能がマネージドサービスとして提供されている</a:t>
            </a:r>
            <a:endParaRPr/>
          </a:p>
          <a:p>
            <a:pPr marL="914400" lvl="1" indent="-342900" algn="l" rtl="0">
              <a:lnSpc>
                <a:spcPct val="115000"/>
              </a:lnSpc>
              <a:spcBef>
                <a:spcPts val="0"/>
              </a:spcBef>
              <a:spcAft>
                <a:spcPts val="0"/>
              </a:spcAft>
              <a:buSzPts val="1800"/>
              <a:buChar char="○"/>
            </a:pPr>
            <a:r>
              <a:rPr lang="ja-JP"/>
              <a:t>機能間での連携に詳しい知識がいらない</a:t>
            </a:r>
            <a:endParaRPr/>
          </a:p>
          <a:p>
            <a:pPr marL="914400" lvl="1" indent="-342900" algn="l" rtl="0">
              <a:lnSpc>
                <a:spcPct val="100000"/>
              </a:lnSpc>
              <a:spcBef>
                <a:spcPts val="0"/>
              </a:spcBef>
              <a:spcAft>
                <a:spcPts val="0"/>
              </a:spcAft>
              <a:buSzPts val="1800"/>
              <a:buChar char="○"/>
            </a:pPr>
            <a:r>
              <a:rPr lang="ja-JP"/>
              <a:t>クラウドインフラのリソース (コスト) 管理が容易</a:t>
            </a:r>
            <a:endParaRPr/>
          </a:p>
          <a:p>
            <a:pPr marL="457200" lvl="0" indent="-342900" algn="l" rtl="0">
              <a:lnSpc>
                <a:spcPct val="115000"/>
              </a:lnSpc>
              <a:spcBef>
                <a:spcPts val="1000"/>
              </a:spcBef>
              <a:spcAft>
                <a:spcPts val="0"/>
              </a:spcAft>
              <a:buSzPts val="1800"/>
              <a:buChar char="●"/>
            </a:pPr>
            <a:r>
              <a:rPr lang="ja-JP" b="1"/>
              <a:t>非エンジニアへの配慮</a:t>
            </a:r>
            <a:r>
              <a:rPr lang="ja-JP"/>
              <a:t>がある</a:t>
            </a:r>
            <a:endParaRPr/>
          </a:p>
          <a:p>
            <a:pPr marL="914400" lvl="1" indent="-342900" algn="l" rtl="0">
              <a:lnSpc>
                <a:spcPct val="115000"/>
              </a:lnSpc>
              <a:spcBef>
                <a:spcPts val="0"/>
              </a:spcBef>
              <a:spcAft>
                <a:spcPts val="0"/>
              </a:spcAft>
              <a:buSzPts val="1800"/>
              <a:buChar char="○"/>
            </a:pPr>
            <a:r>
              <a:rPr lang="ja-JP"/>
              <a:t>直感的に使用可能な UI</a:t>
            </a:r>
            <a:endParaRPr/>
          </a:p>
          <a:p>
            <a:pPr marL="914400" lvl="1" indent="-342900" algn="l" rtl="0">
              <a:lnSpc>
                <a:spcPct val="100000"/>
              </a:lnSpc>
              <a:spcBef>
                <a:spcPts val="0"/>
              </a:spcBef>
              <a:spcAft>
                <a:spcPts val="0"/>
              </a:spcAft>
              <a:buSzPts val="1800"/>
              <a:buChar char="○"/>
            </a:pPr>
            <a:r>
              <a:rPr lang="ja-JP"/>
              <a:t>低レイヤの技術が隠蔽されている</a:t>
            </a:r>
            <a:endParaRPr/>
          </a:p>
          <a:p>
            <a:pPr marL="0" lvl="0" indent="0" algn="l" rtl="0">
              <a:lnSpc>
                <a:spcPct val="100000"/>
              </a:lnSpc>
              <a:spcBef>
                <a:spcPts val="1000"/>
              </a:spcBef>
              <a:spcAft>
                <a:spcPts val="0"/>
              </a:spcAft>
              <a:buSzPts val="1800"/>
              <a:buNone/>
            </a:pPr>
            <a:r>
              <a:rPr lang="ja-JP"/>
              <a:t>→ 組織でのビジネスには非常に強力</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248146c004d_0_298"/>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49</a:t>
            </a:fld>
            <a:endParaRPr/>
          </a:p>
        </p:txBody>
      </p:sp>
      <p:sp>
        <p:nvSpPr>
          <p:cNvPr id="514" name="Google Shape;514;g248146c004d_0_298"/>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慶應・AIC・学生にとってのユースケース</a:t>
            </a:r>
            <a:endParaRPr/>
          </a:p>
        </p:txBody>
      </p:sp>
      <p:sp>
        <p:nvSpPr>
          <p:cNvPr id="515" name="Google Shape;515;g248146c004d_0_298"/>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ja-JP"/>
              <a:t>【授業や研究活動】</a:t>
            </a:r>
            <a:endParaRPr/>
          </a:p>
          <a:p>
            <a:pPr marL="457200" lvl="0" indent="-342900" algn="l" rtl="0">
              <a:lnSpc>
                <a:spcPct val="115000"/>
              </a:lnSpc>
              <a:spcBef>
                <a:spcPts val="0"/>
              </a:spcBef>
              <a:spcAft>
                <a:spcPts val="0"/>
              </a:spcAft>
              <a:buSzPts val="1800"/>
              <a:buChar char="●"/>
            </a:pPr>
            <a:r>
              <a:rPr lang="ja-JP"/>
              <a:t>「手段としてデータ解析を行う」ような研究や授業では有用</a:t>
            </a:r>
            <a:endParaRPr/>
          </a:p>
          <a:p>
            <a:pPr marL="914400" lvl="1" indent="-342900" algn="l" rtl="0">
              <a:lnSpc>
                <a:spcPct val="115000"/>
              </a:lnSpc>
              <a:spcBef>
                <a:spcPts val="0"/>
              </a:spcBef>
              <a:spcAft>
                <a:spcPts val="0"/>
              </a:spcAft>
              <a:buSzPts val="1800"/>
              <a:buChar char="○"/>
            </a:pPr>
            <a:r>
              <a:rPr lang="ja-JP"/>
              <a:t>環境構築・維持にかかる負荷の低減</a:t>
            </a:r>
            <a:endParaRPr/>
          </a:p>
          <a:p>
            <a:pPr marL="457200" lvl="0" indent="-342900" algn="l" rtl="0">
              <a:lnSpc>
                <a:spcPct val="115000"/>
              </a:lnSpc>
              <a:spcBef>
                <a:spcPts val="0"/>
              </a:spcBef>
              <a:spcAft>
                <a:spcPts val="0"/>
              </a:spcAft>
              <a:buSzPts val="1800"/>
              <a:buChar char="●"/>
            </a:pPr>
            <a:r>
              <a:rPr lang="ja-JP"/>
              <a:t>教育（大学のビジネス）のために活用できるとおもしろそう</a:t>
            </a:r>
            <a:endParaRPr/>
          </a:p>
          <a:p>
            <a:pPr marL="914400" lvl="1" indent="-342900" algn="l" rtl="0">
              <a:lnSpc>
                <a:spcPct val="115000"/>
              </a:lnSpc>
              <a:spcBef>
                <a:spcPts val="0"/>
              </a:spcBef>
              <a:spcAft>
                <a:spcPts val="0"/>
              </a:spcAft>
              <a:buSzPts val="1800"/>
              <a:buChar char="○"/>
            </a:pPr>
            <a:r>
              <a:rPr lang="ja-JP"/>
              <a:t>学生の管理</a:t>
            </a:r>
            <a:endParaRPr/>
          </a:p>
          <a:p>
            <a:pPr marL="914400" lvl="1" indent="-342900" algn="l" rtl="0">
              <a:lnSpc>
                <a:spcPct val="115000"/>
              </a:lnSpc>
              <a:spcBef>
                <a:spcPts val="0"/>
              </a:spcBef>
              <a:spcAft>
                <a:spcPts val="0"/>
              </a:spcAft>
              <a:buSzPts val="1800"/>
              <a:buChar char="○"/>
            </a:pPr>
            <a:r>
              <a:rPr lang="ja-JP"/>
              <a:t>設備管理</a:t>
            </a:r>
            <a:endParaRPr/>
          </a:p>
          <a:p>
            <a:pPr marL="914400" lvl="1" indent="-342900" algn="l" rtl="0">
              <a:lnSpc>
                <a:spcPct val="115000"/>
              </a:lnSpc>
              <a:spcBef>
                <a:spcPts val="0"/>
              </a:spcBef>
              <a:spcAft>
                <a:spcPts val="0"/>
              </a:spcAft>
              <a:buSzPts val="1800"/>
              <a:buChar char="○"/>
            </a:pPr>
            <a:r>
              <a:rPr lang="ja-JP"/>
              <a:t>生協</a:t>
            </a:r>
            <a:endParaRPr/>
          </a:p>
          <a:p>
            <a:pPr marL="0" lvl="0" indent="0" algn="l" rtl="0">
              <a:lnSpc>
                <a:spcPct val="100000"/>
              </a:lnSpc>
              <a:spcBef>
                <a:spcPts val="0"/>
              </a:spcBef>
              <a:spcAft>
                <a:spcPts val="0"/>
              </a:spcAft>
              <a:buSzPts val="1800"/>
              <a:buNone/>
            </a:pPr>
            <a:endParaRPr/>
          </a:p>
          <a:p>
            <a:pPr marL="0" lvl="0" indent="0" algn="l" rtl="0">
              <a:lnSpc>
                <a:spcPct val="150000"/>
              </a:lnSpc>
              <a:spcBef>
                <a:spcPts val="0"/>
              </a:spcBef>
              <a:spcAft>
                <a:spcPts val="0"/>
              </a:spcAft>
              <a:buClr>
                <a:schemeClr val="dk1"/>
              </a:buClr>
              <a:buSzPts val="1100"/>
              <a:buFont typeface="Arial"/>
              <a:buNone/>
            </a:pPr>
            <a:r>
              <a:rPr lang="ja-JP"/>
              <a:t>【個人利用】</a:t>
            </a:r>
            <a:endParaRPr/>
          </a:p>
          <a:p>
            <a:pPr marL="457200" lvl="0" indent="-342900" algn="l" rtl="0">
              <a:lnSpc>
                <a:spcPct val="115000"/>
              </a:lnSpc>
              <a:spcBef>
                <a:spcPts val="0"/>
              </a:spcBef>
              <a:spcAft>
                <a:spcPts val="0"/>
              </a:spcAft>
              <a:buSzPts val="1800"/>
              <a:buChar char="●"/>
            </a:pPr>
            <a:r>
              <a:rPr lang="ja-JP"/>
              <a:t>データ活用の経験があることは強みになる</a:t>
            </a:r>
            <a:endParaRPr/>
          </a:p>
          <a:p>
            <a:pPr marL="914400" lvl="1" indent="-342900" algn="l" rtl="0">
              <a:lnSpc>
                <a:spcPct val="115000"/>
              </a:lnSpc>
              <a:spcBef>
                <a:spcPts val="0"/>
              </a:spcBef>
              <a:spcAft>
                <a:spcPts val="0"/>
              </a:spcAft>
              <a:buSzPts val="1800"/>
              <a:buChar char="○"/>
            </a:pPr>
            <a:r>
              <a:rPr lang="ja-JP"/>
              <a:t>世間的には人材不足</a:t>
            </a:r>
            <a:endParaRPr/>
          </a:p>
          <a:p>
            <a:pPr marL="457200" lvl="0" indent="-342900" algn="l" rtl="0">
              <a:lnSpc>
                <a:spcPct val="115000"/>
              </a:lnSpc>
              <a:spcBef>
                <a:spcPts val="0"/>
              </a:spcBef>
              <a:spcAft>
                <a:spcPts val="0"/>
              </a:spcAft>
              <a:buSzPts val="1800"/>
              <a:buChar char="●"/>
            </a:pPr>
            <a:r>
              <a:rPr lang="ja-JP"/>
              <a:t>触るだけで勉強になる</a:t>
            </a:r>
            <a:endParaRPr/>
          </a:p>
          <a:p>
            <a:pPr marL="914400" lvl="1" indent="-342900" algn="l" rtl="0">
              <a:lnSpc>
                <a:spcPct val="115000"/>
              </a:lnSpc>
              <a:spcBef>
                <a:spcPts val="0"/>
              </a:spcBef>
              <a:spcAft>
                <a:spcPts val="0"/>
              </a:spcAft>
              <a:buSzPts val="1800"/>
              <a:buChar char="○"/>
            </a:pPr>
            <a:r>
              <a:rPr lang="ja-JP"/>
              <a:t>OSS で構成されている</a:t>
            </a:r>
            <a:endParaRPr/>
          </a:p>
          <a:p>
            <a:pPr marL="914400" lvl="1" indent="-342900" algn="l" rtl="0">
              <a:lnSpc>
                <a:spcPct val="115000"/>
              </a:lnSpc>
              <a:spcBef>
                <a:spcPts val="0"/>
              </a:spcBef>
              <a:spcAft>
                <a:spcPts val="0"/>
              </a:spcAft>
              <a:buSzPts val="1800"/>
              <a:buChar char="○"/>
            </a:pPr>
            <a:r>
              <a:rPr lang="ja-JP"/>
              <a:t>エンジニアリングの観点から見て面白い</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5</a:t>
            </a:fld>
            <a:endParaRPr/>
          </a:p>
        </p:txBody>
      </p:sp>
      <p:sp>
        <p:nvSpPr>
          <p:cNvPr id="94" name="Google Shape;94;p5"/>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豊原 世将: Tokimasa Toyohara</a:t>
            </a:r>
            <a:endParaRPr/>
          </a:p>
        </p:txBody>
      </p:sp>
      <p:sp>
        <p:nvSpPr>
          <p:cNvPr id="95" name="Google Shape;95;p5"/>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467"/>
              </a:spcBef>
              <a:spcAft>
                <a:spcPts val="0"/>
              </a:spcAft>
              <a:buClr>
                <a:schemeClr val="dk1"/>
              </a:buClr>
              <a:buSzPts val="1800"/>
              <a:buFont typeface="Arial"/>
              <a:buChar char="•"/>
            </a:pPr>
            <a:r>
              <a:rPr lang="ja-JP"/>
              <a:t>所属: 理工学研究科 修士 2 年 (SD 西研究室)</a:t>
            </a:r>
            <a:endParaRPr dirty="0"/>
          </a:p>
          <a:p>
            <a:pPr marL="800100" lvl="1" indent="-342900" algn="l" rtl="0">
              <a:lnSpc>
                <a:spcPct val="100000"/>
              </a:lnSpc>
              <a:spcBef>
                <a:spcPts val="1467"/>
              </a:spcBef>
              <a:spcAft>
                <a:spcPts val="0"/>
              </a:spcAft>
              <a:buSzPts val="1800"/>
              <a:buFont typeface="Arial"/>
              <a:buChar char="•"/>
            </a:pPr>
            <a:r>
              <a:rPr lang="ja-JP"/>
              <a:t>研究: スマートコミュニティにおけるネットワークインフラ</a:t>
            </a:r>
            <a:endParaRPr dirty="0"/>
          </a:p>
          <a:p>
            <a:pPr marL="800100" lvl="1" indent="-342900" algn="l" rtl="0">
              <a:lnSpc>
                <a:spcPct val="100000"/>
              </a:lnSpc>
              <a:spcBef>
                <a:spcPts val="1467"/>
              </a:spcBef>
              <a:spcAft>
                <a:spcPts val="0"/>
              </a:spcAft>
              <a:buSzPts val="1800"/>
              <a:buChar char="•"/>
            </a:pPr>
            <a:r>
              <a:rPr lang="ja-JP"/>
              <a:t>興味: クラウドデータ基盤、セルフサービスBI</a:t>
            </a:r>
            <a:endParaRPr dirty="0"/>
          </a:p>
          <a:p>
            <a:pPr marL="342900" lvl="0" indent="-342900" algn="l" rtl="0">
              <a:lnSpc>
                <a:spcPct val="100000"/>
              </a:lnSpc>
              <a:spcBef>
                <a:spcPts val="1467"/>
              </a:spcBef>
              <a:spcAft>
                <a:spcPts val="0"/>
              </a:spcAft>
              <a:buClr>
                <a:schemeClr val="dk1"/>
              </a:buClr>
              <a:buSzPts val="1800"/>
              <a:buFont typeface="Arial"/>
              <a:buChar char="•"/>
            </a:pPr>
            <a:r>
              <a:rPr lang="ja-JP"/>
              <a:t>担当回: 1, 2, 4 回</a:t>
            </a:r>
            <a:endParaRPr dirty="0"/>
          </a:p>
          <a:p>
            <a:pPr marL="342900" lvl="0" indent="-342900" algn="l" rtl="0">
              <a:lnSpc>
                <a:spcPct val="100000"/>
              </a:lnSpc>
              <a:spcBef>
                <a:spcPts val="1467"/>
              </a:spcBef>
              <a:spcAft>
                <a:spcPts val="0"/>
              </a:spcAft>
              <a:buClr>
                <a:schemeClr val="dk1"/>
              </a:buClr>
              <a:buSzPts val="1800"/>
              <a:buFont typeface="Arial"/>
              <a:buChar char="•"/>
            </a:pPr>
            <a:r>
              <a:rPr lang="ja-JP"/>
              <a:t>趣味: お笑い、ラジオ</a:t>
            </a:r>
            <a:r>
              <a:rPr lang="ja-JP" altLang="en-US"/>
              <a:t>、猫</a:t>
            </a:r>
            <a:endParaRPr dirty="0"/>
          </a:p>
        </p:txBody>
      </p:sp>
      <p:pic>
        <p:nvPicPr>
          <p:cNvPr id="4" name="図 3" descr="白い壁の前にいる猫たち&#10;&#10;中程度の精度で自動的に生成された説明">
            <a:extLst>
              <a:ext uri="{FF2B5EF4-FFF2-40B4-BE49-F238E27FC236}">
                <a16:creationId xmlns:a16="http://schemas.microsoft.com/office/drawing/2014/main" id="{9D701B06-EA65-3300-0A11-2D35734BF9FD}"/>
              </a:ext>
            </a:extLst>
          </p:cNvPr>
          <p:cNvPicPr>
            <a:picLocks noChangeAspect="1"/>
          </p:cNvPicPr>
          <p:nvPr/>
        </p:nvPicPr>
        <p:blipFill>
          <a:blip r:embed="rId3"/>
          <a:stretch>
            <a:fillRect/>
          </a:stretch>
        </p:blipFill>
        <p:spPr>
          <a:xfrm>
            <a:off x="6778071" y="1943100"/>
            <a:ext cx="5078966" cy="4722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245cd0705d8_2_0"/>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6</a:t>
            </a:fld>
            <a:endParaRPr/>
          </a:p>
        </p:txBody>
      </p:sp>
      <p:sp>
        <p:nvSpPr>
          <p:cNvPr id="101" name="Google Shape;101;g245cd0705d8_2_0"/>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勝又圭: Kei Katsumata</a:t>
            </a:r>
            <a:endParaRPr/>
          </a:p>
        </p:txBody>
      </p:sp>
      <p:sp>
        <p:nvSpPr>
          <p:cNvPr id="102" name="Google Shape;102;g245cd0705d8_2_0"/>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457200" lvl="0" indent="0" algn="l" rtl="0">
              <a:lnSpc>
                <a:spcPct val="100000"/>
              </a:lnSpc>
              <a:spcBef>
                <a:spcPts val="1467"/>
              </a:spcBef>
              <a:spcAft>
                <a:spcPts val="0"/>
              </a:spcAft>
              <a:buSzPts val="1800"/>
              <a:buNone/>
            </a:pPr>
            <a:endParaRPr/>
          </a:p>
          <a:p>
            <a:pPr marL="342900" lvl="0" indent="-342900" algn="l" rtl="0">
              <a:lnSpc>
                <a:spcPct val="100000"/>
              </a:lnSpc>
              <a:spcBef>
                <a:spcPts val="1467"/>
              </a:spcBef>
              <a:spcAft>
                <a:spcPts val="0"/>
              </a:spcAft>
              <a:buClr>
                <a:schemeClr val="dk1"/>
              </a:buClr>
              <a:buSzPts val="1800"/>
              <a:buFont typeface="Arial"/>
              <a:buChar char="•"/>
            </a:pPr>
            <a:r>
              <a:rPr lang="ja-JP"/>
              <a:t>所属: 理工学部 情報工学科 3年</a:t>
            </a:r>
            <a:endParaRPr/>
          </a:p>
          <a:p>
            <a:pPr marL="914400" lvl="1" indent="-342900" algn="l" rtl="0">
              <a:lnSpc>
                <a:spcPct val="100000"/>
              </a:lnSpc>
              <a:spcBef>
                <a:spcPts val="1467"/>
              </a:spcBef>
              <a:spcAft>
                <a:spcPts val="0"/>
              </a:spcAft>
              <a:buSzPts val="1800"/>
              <a:buChar char="–"/>
            </a:pPr>
            <a:r>
              <a:rPr lang="ja-JP"/>
              <a:t>興味: AR/VR におけるインタラクション</a:t>
            </a:r>
            <a:endParaRPr/>
          </a:p>
          <a:p>
            <a:pPr marL="342900" lvl="0" indent="-342900" algn="l" rtl="0">
              <a:lnSpc>
                <a:spcPct val="100000"/>
              </a:lnSpc>
              <a:spcBef>
                <a:spcPts val="1467"/>
              </a:spcBef>
              <a:spcAft>
                <a:spcPts val="0"/>
              </a:spcAft>
              <a:buClr>
                <a:schemeClr val="dk1"/>
              </a:buClr>
              <a:buSzPts val="1800"/>
              <a:buFont typeface="Arial"/>
              <a:buChar char="•"/>
            </a:pPr>
            <a:r>
              <a:rPr lang="ja-JP"/>
              <a:t>担当回: 第3回</a:t>
            </a:r>
            <a:endParaRPr/>
          </a:p>
          <a:p>
            <a:pPr marL="342900" lvl="0" indent="-342900" algn="l" rtl="0">
              <a:lnSpc>
                <a:spcPct val="100000"/>
              </a:lnSpc>
              <a:spcBef>
                <a:spcPts val="1467"/>
              </a:spcBef>
              <a:spcAft>
                <a:spcPts val="0"/>
              </a:spcAft>
              <a:buClr>
                <a:schemeClr val="dk1"/>
              </a:buClr>
              <a:buSzPts val="1800"/>
              <a:buFont typeface="Arial"/>
              <a:buChar char="•"/>
            </a:pPr>
            <a:r>
              <a:rPr lang="ja-JP"/>
              <a:t>趣味: ライブ、野球観戦</a:t>
            </a:r>
            <a:endParaRPr/>
          </a:p>
          <a:p>
            <a:pPr marL="342900" lvl="0" indent="-342900" algn="l" rtl="0">
              <a:lnSpc>
                <a:spcPct val="100000"/>
              </a:lnSpc>
              <a:spcBef>
                <a:spcPts val="1467"/>
              </a:spcBef>
              <a:spcAft>
                <a:spcPts val="0"/>
              </a:spcAft>
              <a:buClr>
                <a:schemeClr val="dk1"/>
              </a:buClr>
              <a:buSzPts val="1800"/>
              <a:buFont typeface="Arial"/>
              <a:buChar char="•"/>
            </a:pPr>
            <a:r>
              <a:rPr lang="ja-JP"/>
              <a:t>アルバイト:</a:t>
            </a:r>
            <a:endParaRPr/>
          </a:p>
          <a:p>
            <a:pPr marL="914400" lvl="1" indent="-342900" algn="l" rtl="0">
              <a:lnSpc>
                <a:spcPct val="100000"/>
              </a:lnSpc>
              <a:spcBef>
                <a:spcPts val="1467"/>
              </a:spcBef>
              <a:spcAft>
                <a:spcPts val="0"/>
              </a:spcAft>
              <a:buClr>
                <a:schemeClr val="dk1"/>
              </a:buClr>
              <a:buSzPts val="1800"/>
              <a:buFont typeface="Arial"/>
              <a:buChar char="–"/>
            </a:pPr>
            <a:r>
              <a:rPr lang="ja-JP"/>
              <a:t> データエンジニア、データサイエンティスト</a:t>
            </a:r>
            <a:endParaRPr/>
          </a:p>
          <a:p>
            <a:pPr marL="914400" lvl="1" indent="-342900" algn="l" rtl="0">
              <a:lnSpc>
                <a:spcPct val="100000"/>
              </a:lnSpc>
              <a:spcBef>
                <a:spcPts val="1467"/>
              </a:spcBef>
              <a:spcAft>
                <a:spcPts val="0"/>
              </a:spcAft>
              <a:buSzPts val="1800"/>
              <a:buChar char="–"/>
            </a:pPr>
            <a:r>
              <a:rPr lang="ja-JP"/>
              <a:t>サーバーサイドエンジニア</a:t>
            </a:r>
            <a:endParaRPr/>
          </a:p>
        </p:txBody>
      </p:sp>
      <p:pic>
        <p:nvPicPr>
          <p:cNvPr id="103" name="Google Shape;103;g245cd0705d8_2_0"/>
          <p:cNvPicPr preferRelativeResize="0"/>
          <p:nvPr/>
        </p:nvPicPr>
        <p:blipFill>
          <a:blip r:embed="rId3">
            <a:alphaModFix/>
          </a:blip>
          <a:stretch>
            <a:fillRect/>
          </a:stretch>
        </p:blipFill>
        <p:spPr>
          <a:xfrm>
            <a:off x="8503425" y="1471125"/>
            <a:ext cx="2005900" cy="2005900"/>
          </a:xfrm>
          <a:prstGeom prst="rect">
            <a:avLst/>
          </a:prstGeom>
          <a:noFill/>
          <a:ln>
            <a:noFill/>
          </a:ln>
        </p:spPr>
      </p:pic>
      <p:sp>
        <p:nvSpPr>
          <p:cNvPr id="104" name="Google Shape;104;g245cd0705d8_2_0"/>
          <p:cNvSpPr txBox="1"/>
          <p:nvPr/>
        </p:nvSpPr>
        <p:spPr>
          <a:xfrm>
            <a:off x="9181923" y="3528025"/>
            <a:ext cx="2456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ja-JP" sz="1800" b="0" i="0" u="none" strike="noStrike" cap="none">
                <a:solidFill>
                  <a:schemeClr val="dk1"/>
                </a:solidFill>
                <a:latin typeface="IBM Plex Sans"/>
                <a:ea typeface="IBM Plex Sans"/>
                <a:cs typeface="IBM Plex Sans"/>
                <a:sym typeface="IBM Plex Sans"/>
              </a:rPr>
              <a:t>↑slack のアイコン</a:t>
            </a:r>
            <a:endParaRPr sz="1400" b="0" i="0" u="none" strike="noStrike" cap="none">
              <a:solidFill>
                <a:srgbClr val="000000"/>
              </a:solidFill>
              <a:latin typeface="Arial"/>
              <a:ea typeface="Arial"/>
              <a:cs typeface="Arial"/>
              <a:sym typeface="Arial"/>
            </a:endParaRPr>
          </a:p>
        </p:txBody>
      </p:sp>
      <p:pic>
        <p:nvPicPr>
          <p:cNvPr id="105" name="Google Shape;105;g245cd0705d8_2_0"/>
          <p:cNvPicPr preferRelativeResize="0"/>
          <p:nvPr/>
        </p:nvPicPr>
        <p:blipFill>
          <a:blip r:embed="rId4">
            <a:alphaModFix/>
          </a:blip>
          <a:stretch>
            <a:fillRect/>
          </a:stretch>
        </p:blipFill>
        <p:spPr>
          <a:xfrm>
            <a:off x="6389575" y="4253423"/>
            <a:ext cx="3030275" cy="2272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23f357ab9e_0_0"/>
          <p:cNvSpPr txBox="1">
            <a:spLocks noGrp="1"/>
          </p:cNvSpPr>
          <p:nvPr>
            <p:ph type="sldNum" idx="12"/>
          </p:nvPr>
        </p:nvSpPr>
        <p:spPr>
          <a:xfrm>
            <a:off x="10735578" y="6666000"/>
            <a:ext cx="1456500" cy="192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en-US" altLang="ja-JP"/>
              <a:t>7</a:t>
            </a:fld>
            <a:endParaRPr/>
          </a:p>
        </p:txBody>
      </p:sp>
      <p:sp>
        <p:nvSpPr>
          <p:cNvPr id="109" name="Google Shape;109;g223f357ab9e_0_0"/>
          <p:cNvSpPr txBox="1">
            <a:spLocks noGrp="1"/>
          </p:cNvSpPr>
          <p:nvPr>
            <p:ph type="title"/>
          </p:nvPr>
        </p:nvSpPr>
        <p:spPr>
          <a:xfrm>
            <a:off x="335360" y="215617"/>
            <a:ext cx="9617700" cy="4791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ja-JP"/>
              <a:t>好田駿成: Shunsei Kouda</a:t>
            </a:r>
            <a:endParaRPr/>
          </a:p>
        </p:txBody>
      </p:sp>
      <p:sp>
        <p:nvSpPr>
          <p:cNvPr id="110" name="Google Shape;110;g223f357ab9e_0_0"/>
          <p:cNvSpPr txBox="1">
            <a:spLocks noGrp="1"/>
          </p:cNvSpPr>
          <p:nvPr>
            <p:ph type="body" idx="1"/>
          </p:nvPr>
        </p:nvSpPr>
        <p:spPr>
          <a:xfrm>
            <a:off x="334963" y="765175"/>
            <a:ext cx="11522100" cy="5832300"/>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1467"/>
              </a:spcBef>
              <a:spcAft>
                <a:spcPts val="0"/>
              </a:spcAft>
              <a:buSzPts val="1800"/>
              <a:buChar char="•"/>
            </a:pPr>
            <a:r>
              <a:rPr lang="ja-JP"/>
              <a:t>所属: 経済学部　2年生 </a:t>
            </a:r>
            <a:endParaRPr/>
          </a:p>
          <a:p>
            <a:pPr marL="529153" lvl="2" indent="-230712" algn="l" rtl="0">
              <a:lnSpc>
                <a:spcPct val="100000"/>
              </a:lnSpc>
              <a:spcBef>
                <a:spcPts val="1467"/>
              </a:spcBef>
              <a:spcAft>
                <a:spcPts val="0"/>
              </a:spcAft>
              <a:buSzPts val="1800"/>
              <a:buChar char="•"/>
            </a:pPr>
            <a:r>
              <a:rPr lang="ja-JP"/>
              <a:t>興味：ML</a:t>
            </a:r>
            <a:endParaRPr/>
          </a:p>
          <a:p>
            <a:pPr marL="0" lvl="0" indent="0" algn="l" rtl="0">
              <a:lnSpc>
                <a:spcPct val="100000"/>
              </a:lnSpc>
              <a:spcBef>
                <a:spcPts val="1467"/>
              </a:spcBef>
              <a:spcAft>
                <a:spcPts val="0"/>
              </a:spcAft>
              <a:buSzPts val="1800"/>
              <a:buNone/>
            </a:pPr>
            <a:r>
              <a:rPr lang="ja-JP"/>
              <a:t>・ 本講義ではTAをおこなっています</a:t>
            </a:r>
            <a:endParaRPr/>
          </a:p>
          <a:p>
            <a:pPr marL="0" lvl="0" indent="0" algn="l" rtl="0">
              <a:lnSpc>
                <a:spcPct val="100000"/>
              </a:lnSpc>
              <a:spcBef>
                <a:spcPts val="1467"/>
              </a:spcBef>
              <a:spcAft>
                <a:spcPts val="0"/>
              </a:spcAft>
              <a:buSzPts val="1800"/>
              <a:buNone/>
            </a:pPr>
            <a:r>
              <a:rPr lang="ja-JP"/>
              <a:t>・ 趣味：スニーカー・音楽・筋トレ</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24874511bc2_0_6"/>
          <p:cNvSpPr txBox="1">
            <a:spLocks noGrp="1"/>
          </p:cNvSpPr>
          <p:nvPr>
            <p:ph type="sldNum" idx="12"/>
          </p:nvPr>
        </p:nvSpPr>
        <p:spPr>
          <a:xfrm>
            <a:off x="8051684" y="4999500"/>
            <a:ext cx="1092300" cy="1440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8</a:t>
            </a:fld>
            <a:endParaRPr/>
          </a:p>
        </p:txBody>
      </p:sp>
      <p:sp>
        <p:nvSpPr>
          <p:cNvPr id="116" name="Google Shape;116;g24874511bc2_0_6"/>
          <p:cNvSpPr txBox="1">
            <a:spLocks noGrp="1"/>
          </p:cNvSpPr>
          <p:nvPr>
            <p:ph type="title"/>
          </p:nvPr>
        </p:nvSpPr>
        <p:spPr>
          <a:xfrm>
            <a:off x="251520" y="161713"/>
            <a:ext cx="7213200" cy="35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2F4DFF"/>
              </a:buClr>
              <a:buSzPts val="2800"/>
              <a:buFont typeface="Arial"/>
              <a:buNone/>
            </a:pPr>
            <a:r>
              <a:rPr lang="ja-JP"/>
              <a:t>本日の流れ</a:t>
            </a:r>
            <a:endParaRPr/>
          </a:p>
        </p:txBody>
      </p:sp>
      <p:sp>
        <p:nvSpPr>
          <p:cNvPr id="117" name="Google Shape;117;g24874511bc2_0_6"/>
          <p:cNvSpPr txBox="1">
            <a:spLocks noGrp="1"/>
          </p:cNvSpPr>
          <p:nvPr>
            <p:ph type="body" idx="1"/>
          </p:nvPr>
        </p:nvSpPr>
        <p:spPr>
          <a:xfrm>
            <a:off x="251222" y="573881"/>
            <a:ext cx="8641500" cy="4374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800"/>
              <a:buNone/>
            </a:pPr>
            <a:endParaRPr sz="800"/>
          </a:p>
          <a:p>
            <a:pPr marL="457200" lvl="0" indent="-463550" algn="l" rtl="0">
              <a:lnSpc>
                <a:spcPct val="100000"/>
              </a:lnSpc>
              <a:spcBef>
                <a:spcPts val="1500"/>
              </a:spcBef>
              <a:spcAft>
                <a:spcPts val="0"/>
              </a:spcAft>
              <a:buClr>
                <a:schemeClr val="dk1"/>
              </a:buClr>
              <a:buSzPts val="1900"/>
              <a:buFont typeface="IBM Plex Sans"/>
              <a:buAutoNum type="arabicPeriod"/>
            </a:pPr>
            <a:r>
              <a:rPr lang="ja-JP"/>
              <a:t>データ活用とは</a:t>
            </a:r>
            <a:endParaRPr/>
          </a:p>
          <a:p>
            <a:pPr marL="457200" lvl="0" indent="-463550" algn="l" rtl="0">
              <a:lnSpc>
                <a:spcPct val="100000"/>
              </a:lnSpc>
              <a:spcBef>
                <a:spcPts val="1500"/>
              </a:spcBef>
              <a:spcAft>
                <a:spcPts val="0"/>
              </a:spcAft>
              <a:buClr>
                <a:schemeClr val="dk1"/>
              </a:buClr>
              <a:buSzPts val="1900"/>
              <a:buFont typeface="IBM Plex Sans"/>
              <a:buAutoNum type="arabicPeriod"/>
            </a:pPr>
            <a:r>
              <a:rPr lang="ja-JP"/>
              <a:t>データ活用のプロセス</a:t>
            </a:r>
            <a:endParaRPr/>
          </a:p>
          <a:p>
            <a:pPr marL="457200" lvl="0" indent="-463550" algn="l" rtl="0">
              <a:lnSpc>
                <a:spcPct val="100000"/>
              </a:lnSpc>
              <a:spcBef>
                <a:spcPts val="1500"/>
              </a:spcBef>
              <a:spcAft>
                <a:spcPts val="0"/>
              </a:spcAft>
              <a:buClr>
                <a:schemeClr val="dk1"/>
              </a:buClr>
              <a:buSzPts val="1900"/>
              <a:buFont typeface="IBM Plex Sans"/>
              <a:buAutoNum type="arabicPeriod"/>
            </a:pPr>
            <a:r>
              <a:rPr lang="ja-JP"/>
              <a:t>組織でのデータ活用に必要なもの</a:t>
            </a:r>
            <a:endParaRPr/>
          </a:p>
          <a:p>
            <a:pPr marL="457200" lvl="0" indent="-463550" algn="l" rtl="0">
              <a:lnSpc>
                <a:spcPct val="100000"/>
              </a:lnSpc>
              <a:spcBef>
                <a:spcPts val="1500"/>
              </a:spcBef>
              <a:spcAft>
                <a:spcPts val="0"/>
              </a:spcAft>
              <a:buClr>
                <a:schemeClr val="dk1"/>
              </a:buClr>
              <a:buSzPts val="1900"/>
              <a:buFont typeface="IBM Plex Sans"/>
              <a:buAutoNum type="arabicPeriod"/>
            </a:pPr>
            <a:r>
              <a:rPr lang="ja-JP"/>
              <a:t>データ基盤の具体例</a:t>
            </a:r>
            <a:endParaRPr/>
          </a:p>
          <a:p>
            <a:pPr marL="457200" lvl="0" indent="-463550" algn="l" rtl="0">
              <a:lnSpc>
                <a:spcPct val="100000"/>
              </a:lnSpc>
              <a:spcBef>
                <a:spcPts val="1500"/>
              </a:spcBef>
              <a:spcAft>
                <a:spcPts val="0"/>
              </a:spcAft>
              <a:buClr>
                <a:schemeClr val="dk1"/>
              </a:buClr>
              <a:buSzPts val="1900"/>
              <a:buFont typeface="IBM Plex Sans"/>
              <a:buAutoNum type="arabicPeriod"/>
            </a:pPr>
            <a:r>
              <a:rPr lang="ja-JP"/>
              <a:t>AIC Databricks プロジェクトについて</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304800" y="2780928"/>
            <a:ext cx="8311245" cy="6480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200"/>
              <a:buFont typeface="Arial"/>
              <a:buNone/>
            </a:pPr>
            <a:r>
              <a:rPr lang="ja-JP"/>
              <a:t>データ活用とは</a:t>
            </a:r>
            <a:endParaRPr/>
          </a:p>
        </p:txBody>
      </p:sp>
      <p:sp>
        <p:nvSpPr>
          <p:cNvPr id="123" name="Google Shape;123;p7"/>
          <p:cNvSpPr txBox="1">
            <a:spLocks noGrp="1"/>
          </p:cNvSpPr>
          <p:nvPr>
            <p:ph type="sldNum" idx="12"/>
          </p:nvPr>
        </p:nvSpPr>
        <p:spPr>
          <a:xfrm>
            <a:off x="11342670" y="6604356"/>
            <a:ext cx="808233" cy="21229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ltLang="ja-JP"/>
              <a:t>9</a:t>
            </a:fld>
            <a:endParaRPr/>
          </a:p>
        </p:txBody>
      </p:sp>
    </p:spTree>
  </p:cSld>
  <p:clrMapOvr>
    <a:masterClrMapping/>
  </p:clrMapOvr>
</p:sld>
</file>

<file path=ppt/theme/theme1.xml><?xml version="1.0" encoding="utf-8"?>
<a:theme xmlns:a="http://schemas.openxmlformats.org/drawingml/2006/main" name="0_wht_background_2019">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3045</Words>
  <Application>Microsoft Macintosh PowerPoint</Application>
  <PresentationFormat>ワイド画面</PresentationFormat>
  <Paragraphs>473</Paragraphs>
  <Slides>49</Slides>
  <Notes>49</Notes>
  <HiddenSlides>2</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49</vt:i4>
      </vt:variant>
    </vt:vector>
  </HeadingPairs>
  <TitlesOfParts>
    <vt:vector size="55" baseType="lpstr">
      <vt:lpstr>Open Sans</vt:lpstr>
      <vt:lpstr>MS PGothic</vt:lpstr>
      <vt:lpstr>IBM Plex Sans</vt:lpstr>
      <vt:lpstr>Calibri</vt:lpstr>
      <vt:lpstr>Arial</vt:lpstr>
      <vt:lpstr>0_wht_background_2019</vt:lpstr>
      <vt:lpstr>   第 1 回 【データ活用 入門】</vt:lpstr>
      <vt:lpstr>本講習会について</vt:lpstr>
      <vt:lpstr>担当講師紹介</vt:lpstr>
      <vt:lpstr>西川 誠人: Akihito Nishikawa</vt:lpstr>
      <vt:lpstr>豊原 世将: Tokimasa Toyohara</vt:lpstr>
      <vt:lpstr>勝又圭: Kei Katsumata</vt:lpstr>
      <vt:lpstr>好田駿成: Shunsei Kouda</vt:lpstr>
      <vt:lpstr>本日の流れ</vt:lpstr>
      <vt:lpstr>データ活用とは</vt:lpstr>
      <vt:lpstr>そもそものお話を簡単に Q &amp; A</vt:lpstr>
      <vt:lpstr>情報通信技術の発展</vt:lpstr>
      <vt:lpstr>ICT の発展とビジネス・サービスの高度化</vt:lpstr>
      <vt:lpstr>ビッグデータの拡大</vt:lpstr>
      <vt:lpstr>高度なデータ活用に対するニーズ</vt:lpstr>
      <vt:lpstr>事例: 推薦システムの実績のモニタリング</vt:lpstr>
      <vt:lpstr>事例: 需給予測によるタクシー予約管理の効率化</vt:lpstr>
      <vt:lpstr>事例: 深層学習を用いた関連検索ワードの掲出</vt:lpstr>
      <vt:lpstr>ここまでのまとめ</vt:lpstr>
      <vt:lpstr>データ活用のプロセス</vt:lpstr>
      <vt:lpstr>個人レベルでのデータ活用例</vt:lpstr>
      <vt:lpstr>小規模な組織でのデータ活用</vt:lpstr>
      <vt:lpstr>大規模な組織でのデータ活用</vt:lpstr>
      <vt:lpstr>大規模組織でのデータ活用における課題</vt:lpstr>
      <vt:lpstr>大規模な組織でのデータ活用に必要なもの</vt:lpstr>
      <vt:lpstr>必要なもの</vt:lpstr>
      <vt:lpstr>データ活用に関わる人材</vt:lpstr>
      <vt:lpstr>データ基盤</vt:lpstr>
      <vt:lpstr>データ基盤</vt:lpstr>
      <vt:lpstr>データレイク層</vt:lpstr>
      <vt:lpstr>データレイク層に保管されるデータの種類</vt:lpstr>
      <vt:lpstr>データウェアハウス (DWH) 層</vt:lpstr>
      <vt:lpstr>ETL</vt:lpstr>
      <vt:lpstr>データマート層</vt:lpstr>
      <vt:lpstr>データの可視化（データ活用の例）</vt:lpstr>
      <vt:lpstr>データ基盤の例</vt:lpstr>
      <vt:lpstr>データ基盤のインフラ</vt:lpstr>
      <vt:lpstr>AWS 上に構築されたデータ基盤の例</vt:lpstr>
      <vt:lpstr>Google Cloud 上に構築されたデータ基盤の例</vt:lpstr>
      <vt:lpstr>AIC Databricks プロジェクトについて</vt:lpstr>
      <vt:lpstr>AIC Databricks プロジェクトの概要</vt:lpstr>
      <vt:lpstr>Databricks とは</vt:lpstr>
      <vt:lpstr>Databricks の提供するデータ基盤</vt:lpstr>
      <vt:lpstr>機能紹介: Data Engineering</vt:lpstr>
      <vt:lpstr>機能紹介: Databricks SQL</vt:lpstr>
      <vt:lpstr>機能紹介: Databricks ML</vt:lpstr>
      <vt:lpstr>参考資料</vt:lpstr>
      <vt:lpstr>   第 1 回 【Appendix】</vt:lpstr>
      <vt:lpstr>Databricks の強み</vt:lpstr>
      <vt:lpstr>慶應・AIC・学生にとってのユースケース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第 1 回 【データ活用 入門】</dc:title>
  <dc:creator>IBM_ADMIN</dc:creator>
  <cp:lastModifiedBy>豊原 世将</cp:lastModifiedBy>
  <cp:revision>3</cp:revision>
  <dcterms:created xsi:type="dcterms:W3CDTF">2018-04-18T00:17:26Z</dcterms:created>
  <dcterms:modified xsi:type="dcterms:W3CDTF">2023-06-06T04:53:22Z</dcterms:modified>
</cp:coreProperties>
</file>